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Aileron" charset="1" panose="00000500000000000000"/>
      <p:regular r:id="rId59"/>
    </p:embeddedFont>
    <p:embeddedFont>
      <p:font typeface="Aileron Light" charset="1" panose="00000400000000000000"/>
      <p:regular r:id="rId60"/>
    </p:embeddedFont>
    <p:embeddedFont>
      <p:font typeface="Aileron Bold" charset="1" panose="00000800000000000000"/>
      <p:regular r:id="rId61"/>
    </p:embeddedFont>
    <p:embeddedFont>
      <p:font typeface="Canva Sans" charset="1" panose="020B0503030501040103"/>
      <p:regular r:id="rId62"/>
    </p:embeddedFont>
    <p:embeddedFont>
      <p:font typeface="Canva Sans Bold" charset="1" panose="020B0803030501040103"/>
      <p:regular r:id="rId63"/>
    </p:embeddedFont>
    <p:embeddedFont>
      <p:font typeface="Arial" charset="1" panose="020B0502020202020204"/>
      <p:regular r:id="rId64"/>
    </p:embeddedFont>
    <p:embeddedFont>
      <p:font typeface="Playfair Display Bold" charset="1" panose="00000000000000000000"/>
      <p:regular r:id="rId65"/>
    </p:embeddedFont>
    <p:embeddedFont>
      <p:font typeface="Montserrat" charset="1" panose="00000500000000000000"/>
      <p:regular r:id="rId66"/>
    </p:embeddedFont>
    <p:embeddedFont>
      <p:font typeface="Aileron Heavy" charset="1" panose="00000A00000000000000"/>
      <p:regular r:id="rId67"/>
    </p:embeddedFont>
    <p:embeddedFont>
      <p:font typeface="Montserrat Bold" charset="1" panose="0000080000000000000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63.fntdata"/><Relationship Id="rId68" Type="http://schemas.openxmlformats.org/officeDocument/2006/relationships/font" Target="fonts/font68.fntdata"/><Relationship Id="rId7" Type="http://schemas.openxmlformats.org/officeDocument/2006/relationships/slide" Target="slides/slide2.xml"/><Relationship Id="rId71" Type="http://schemas.openxmlformats.org/officeDocument/2006/relationships/customXml" Target="../customXml/item3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66.fntdata"/><Relationship Id="rId5" Type="http://schemas.openxmlformats.org/officeDocument/2006/relationships/tableStyles" Target="tableStyles.xml"/><Relationship Id="rId61" Type="http://schemas.openxmlformats.org/officeDocument/2006/relationships/font" Target="fonts/font6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4.fntdata"/><Relationship Id="rId69" Type="http://schemas.openxmlformats.org/officeDocument/2006/relationships/customXml" Target="../customXml/item1.xml"/><Relationship Id="rId51" Type="http://schemas.openxmlformats.org/officeDocument/2006/relationships/slide" Target="slides/slide46.xml"/><Relationship Id="rId8" Type="http://schemas.openxmlformats.org/officeDocument/2006/relationships/slide" Target="slides/slide3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59.fntdata"/><Relationship Id="rId67" Type="http://schemas.openxmlformats.org/officeDocument/2006/relationships/font" Target="fonts/font6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62.fntdata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60.fntdata"/><Relationship Id="rId65" Type="http://schemas.openxmlformats.org/officeDocument/2006/relationships/font" Target="fonts/font65.fntdata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95.jpeg" Type="http://schemas.openxmlformats.org/officeDocument/2006/relationships/image"/><Relationship Id="rId13" Target="../media/image96.png" Type="http://schemas.openxmlformats.org/officeDocument/2006/relationships/image"/><Relationship Id="rId14" Target="../media/image97.svg" Type="http://schemas.openxmlformats.org/officeDocument/2006/relationships/image"/><Relationship Id="rId15" Target="../media/image98.png" Type="http://schemas.openxmlformats.org/officeDocument/2006/relationships/image"/><Relationship Id="rId16" Target="../media/image99.png" Type="http://schemas.openxmlformats.org/officeDocument/2006/relationships/image"/><Relationship Id="rId17" Target="../media/image100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89.jpeg" Type="http://schemas.openxmlformats.org/officeDocument/2006/relationships/image"/><Relationship Id="rId20" Target="../media/image101.jpeg" Type="http://schemas.openxmlformats.org/officeDocument/2006/relationships/image"/><Relationship Id="rId21" Target="../media/image102.jpeg" Type="http://schemas.openxmlformats.org/officeDocument/2006/relationships/image"/><Relationship Id="rId22" Target="../media/image103.jpeg" Type="http://schemas.openxmlformats.org/officeDocument/2006/relationships/image"/><Relationship Id="rId3" Target="../media/image90.png" Type="http://schemas.openxmlformats.org/officeDocument/2006/relationships/image"/><Relationship Id="rId4" Target="../media/image91.sv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104.png" Type="http://schemas.openxmlformats.org/officeDocument/2006/relationships/image"/><Relationship Id="rId9" Target="../media/image10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10.png" Type="http://schemas.openxmlformats.org/officeDocument/2006/relationships/image"/><Relationship Id="rId6" Target="../media/image1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jpeg" Type="http://schemas.openxmlformats.org/officeDocument/2006/relationships/image"/><Relationship Id="rId3" Target="../media/image113.jpeg" Type="http://schemas.openxmlformats.org/officeDocument/2006/relationships/image"/><Relationship Id="rId4" Target="../media/image114.png" Type="http://schemas.openxmlformats.org/officeDocument/2006/relationships/image"/><Relationship Id="rId5" Target="../media/image1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png" Type="http://schemas.openxmlformats.org/officeDocument/2006/relationships/image"/><Relationship Id="rId4" Target="../media/image112.jpeg" Type="http://schemas.openxmlformats.org/officeDocument/2006/relationships/image"/><Relationship Id="rId5" Target="../media/image11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1.png" Type="http://schemas.openxmlformats.org/officeDocument/2006/relationships/image"/><Relationship Id="rId2" Target="../media/image124.png" Type="http://schemas.openxmlformats.org/officeDocument/2006/relationships/image"/><Relationship Id="rId3" Target="../media/image125.svg" Type="http://schemas.openxmlformats.org/officeDocument/2006/relationships/image"/><Relationship Id="rId4" Target="../media/image126.png" Type="http://schemas.openxmlformats.org/officeDocument/2006/relationships/image"/><Relationship Id="rId5" Target="../media/image127.svg" Type="http://schemas.openxmlformats.org/officeDocument/2006/relationships/image"/><Relationship Id="rId6" Target="../media/image128.jpeg" Type="http://schemas.openxmlformats.org/officeDocument/2006/relationships/image"/><Relationship Id="rId7" Target="../media/image129.jpeg" Type="http://schemas.openxmlformats.org/officeDocument/2006/relationships/image"/><Relationship Id="rId8" Target="../media/image130.jpeg" Type="http://schemas.openxmlformats.org/officeDocument/2006/relationships/image"/><Relationship Id="rId9" Target="../media/image10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2.jpeg" Type="http://schemas.openxmlformats.org/officeDocument/2006/relationships/image"/><Relationship Id="rId3" Target="../media/image13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2" Target="../media/image134.png" Type="http://schemas.openxmlformats.org/officeDocument/2006/relationships/image"/><Relationship Id="rId3" Target="../media/image135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04.png" Type="http://schemas.openxmlformats.org/officeDocument/2006/relationships/image"/><Relationship Id="rId7" Target="../media/image105.svg" Type="http://schemas.openxmlformats.org/officeDocument/2006/relationships/image"/><Relationship Id="rId8" Target="../media/image10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6.png" Type="http://schemas.openxmlformats.org/officeDocument/2006/relationships/image"/><Relationship Id="rId3" Target="../media/image1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Relationship Id="rId3" Target="../media/image125.svg" Type="http://schemas.openxmlformats.org/officeDocument/2006/relationships/image"/><Relationship Id="rId4" Target="../media/image126.png" Type="http://schemas.openxmlformats.org/officeDocument/2006/relationships/image"/><Relationship Id="rId5" Target="../media/image127.svg" Type="http://schemas.openxmlformats.org/officeDocument/2006/relationships/image"/><Relationship Id="rId6" Target="../media/image130.jpeg" Type="http://schemas.openxmlformats.org/officeDocument/2006/relationships/image"/><Relationship Id="rId7" Target="../media/image13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ieeexplore.ieee.org/document/10072846" TargetMode="External" Type="http://schemas.openxmlformats.org/officeDocument/2006/relationships/hyperlink"/><Relationship Id="rId3" Target="https://doi.org/10.1109/csnt57126.2023.10134662" TargetMode="External" Type="http://schemas.openxmlformats.org/officeDocument/2006/relationships/hyperlink"/><Relationship Id="rId4" Target="https://doi.org/10.1109/iceca52323.2021.9675858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jpeg" Type="http://schemas.openxmlformats.org/officeDocument/2006/relationships/image"/><Relationship Id="rId3" Target="../media/image141.jpeg" Type="http://schemas.openxmlformats.org/officeDocument/2006/relationships/image"/><Relationship Id="rId4" Target="../media/image142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3.jpeg" Type="http://schemas.openxmlformats.org/officeDocument/2006/relationships/image"/><Relationship Id="rId3" Target="../media/image144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png" Type="http://schemas.openxmlformats.org/officeDocument/2006/relationships/image"/><Relationship Id="rId11" Target="../media/image88.svg" Type="http://schemas.openxmlformats.org/officeDocument/2006/relationships/image"/><Relationship Id="rId2" Target="../media/image145.png" Type="http://schemas.openxmlformats.org/officeDocument/2006/relationships/image"/><Relationship Id="rId3" Target="../media/image146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96.png" Type="http://schemas.openxmlformats.org/officeDocument/2006/relationships/image"/><Relationship Id="rId13" Target="../media/image97.svg" Type="http://schemas.openxmlformats.org/officeDocument/2006/relationships/image"/><Relationship Id="rId14" Target="../media/image98.png" Type="http://schemas.openxmlformats.org/officeDocument/2006/relationships/image"/><Relationship Id="rId15" Target="../media/image147.jpeg" Type="http://schemas.openxmlformats.org/officeDocument/2006/relationships/image"/><Relationship Id="rId16" Target="../media/image148.png" Type="http://schemas.openxmlformats.org/officeDocument/2006/relationships/image"/><Relationship Id="rId17" Target="../media/image149.png" Type="http://schemas.openxmlformats.org/officeDocument/2006/relationships/image"/><Relationship Id="rId18" Target="../media/image150.jpeg" Type="http://schemas.openxmlformats.org/officeDocument/2006/relationships/image"/><Relationship Id="rId2" Target="../media/image89.jpeg" Type="http://schemas.openxmlformats.org/officeDocument/2006/relationships/image"/><Relationship Id="rId3" Target="../media/image90.png" Type="http://schemas.openxmlformats.org/officeDocument/2006/relationships/image"/><Relationship Id="rId4" Target="../media/image91.sv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1.jpeg" Type="http://schemas.openxmlformats.org/officeDocument/2006/relationships/image"/><Relationship Id="rId3" Target="../media/image147.jpeg" Type="http://schemas.openxmlformats.org/officeDocument/2006/relationships/image"/><Relationship Id="rId4" Target="../media/image152.jpeg" Type="http://schemas.openxmlformats.org/officeDocument/2006/relationships/image"/><Relationship Id="rId5" Target="../media/image153.png" Type="http://schemas.openxmlformats.org/officeDocument/2006/relationships/image"/><Relationship Id="rId6" Target="../media/image15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5.png" Type="http://schemas.openxmlformats.org/officeDocument/2006/relationships/image"/><Relationship Id="rId3" Target="../media/image156.png" Type="http://schemas.openxmlformats.org/officeDocument/2006/relationships/image"/><Relationship Id="rId4" Target="../media/image15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8.png" Type="http://schemas.openxmlformats.org/officeDocument/2006/relationships/image"/><Relationship Id="rId3" Target="../media/image152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2.jpeg" Type="http://schemas.openxmlformats.org/officeDocument/2006/relationships/image"/><Relationship Id="rId3" Target="../media/image15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media/image16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jpeg" Type="http://schemas.openxmlformats.org/officeDocument/2006/relationships/image"/><Relationship Id="rId3" Target="../media/image103.jpeg" Type="http://schemas.openxmlformats.org/officeDocument/2006/relationships/image"/><Relationship Id="rId4" Target="../media/image131.png" Type="http://schemas.openxmlformats.org/officeDocument/2006/relationships/image"/><Relationship Id="rId5" Target="../media/image130.jpeg" Type="http://schemas.openxmlformats.org/officeDocument/2006/relationships/image"/><Relationship Id="rId6" Target="../media/image124.png" Type="http://schemas.openxmlformats.org/officeDocument/2006/relationships/image"/><Relationship Id="rId7" Target="../media/image125.svg" Type="http://schemas.openxmlformats.org/officeDocument/2006/relationships/image"/><Relationship Id="rId8" Target="../media/image126.png" Type="http://schemas.openxmlformats.org/officeDocument/2006/relationships/image"/><Relationship Id="rId9" Target="../media/image12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4.png" Type="http://schemas.openxmlformats.org/officeDocument/2006/relationships/image"/><Relationship Id="rId3" Target="../media/image165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1.png" Type="http://schemas.openxmlformats.org/officeDocument/2006/relationships/image"/><Relationship Id="rId11" Target="../media/image172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173.png" Type="http://schemas.openxmlformats.org/officeDocument/2006/relationships/image"/><Relationship Id="rId15" Target="../media/image174.png" Type="http://schemas.openxmlformats.org/officeDocument/2006/relationships/image"/><Relationship Id="rId16" Target="../media/image175.svg" Type="http://schemas.openxmlformats.org/officeDocument/2006/relationships/image"/><Relationship Id="rId2" Target="../media/image21.png" Type="http://schemas.openxmlformats.org/officeDocument/2006/relationships/image"/><Relationship Id="rId3" Target="../media/image166.png" Type="http://schemas.openxmlformats.org/officeDocument/2006/relationships/image"/><Relationship Id="rId4" Target="../media/image167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168.png" Type="http://schemas.openxmlformats.org/officeDocument/2006/relationships/image"/><Relationship Id="rId8" Target="../media/image169.svg" Type="http://schemas.openxmlformats.org/officeDocument/2006/relationships/image"/><Relationship Id="rId9" Target="../media/image17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Relationship Id="rId3" Target="../media/image125.svg" Type="http://schemas.openxmlformats.org/officeDocument/2006/relationships/image"/><Relationship Id="rId4" Target="../media/image126.png" Type="http://schemas.openxmlformats.org/officeDocument/2006/relationships/image"/><Relationship Id="rId5" Target="../media/image127.svg" Type="http://schemas.openxmlformats.org/officeDocument/2006/relationships/image"/><Relationship Id="rId6" Target="../media/image130.jpeg" Type="http://schemas.openxmlformats.org/officeDocument/2006/relationships/image"/><Relationship Id="rId7" Target="../media/image17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8.png" Type="http://schemas.openxmlformats.org/officeDocument/2006/relationships/image"/><Relationship Id="rId3" Target="../media/image17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0.png" Type="http://schemas.openxmlformats.org/officeDocument/2006/relationships/image"/><Relationship Id="rId3" Target="../media/image18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2.png" Type="http://schemas.openxmlformats.org/officeDocument/2006/relationships/image"/><Relationship Id="rId3" Target="../media/image183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35.pn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20.pn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22" Target="../media/image40.png" Type="http://schemas.openxmlformats.org/officeDocument/2006/relationships/image"/><Relationship Id="rId23" Target="../media/image41.svg" Type="http://schemas.openxmlformats.org/officeDocument/2006/relationships/image"/><Relationship Id="rId24" Target="../media/image42.png" Type="http://schemas.openxmlformats.org/officeDocument/2006/relationships/image"/><Relationship Id="rId25" Target="../media/image43.svg" Type="http://schemas.openxmlformats.org/officeDocument/2006/relationships/image"/><Relationship Id="rId26" Target="../media/image44.png" Type="http://schemas.openxmlformats.org/officeDocument/2006/relationships/image"/><Relationship Id="rId27" Target="../media/image45.png" Type="http://schemas.openxmlformats.org/officeDocument/2006/relationships/image"/><Relationship Id="rId28" Target="../media/image46.svg" Type="http://schemas.openxmlformats.org/officeDocument/2006/relationships/image"/><Relationship Id="rId29" Target="../media/image47.png" Type="http://schemas.openxmlformats.org/officeDocument/2006/relationships/image"/><Relationship Id="rId3" Target="../media/image21.png" Type="http://schemas.openxmlformats.org/officeDocument/2006/relationships/image"/><Relationship Id="rId30" Target="../media/image48.svg" Type="http://schemas.openxmlformats.org/officeDocument/2006/relationships/image"/><Relationship Id="rId31" Target="../media/image49.png" Type="http://schemas.openxmlformats.org/officeDocument/2006/relationships/image"/><Relationship Id="rId32" Target="../media/image50.svg" Type="http://schemas.openxmlformats.org/officeDocument/2006/relationships/image"/><Relationship Id="rId33" Target="../media/image51.png" Type="http://schemas.openxmlformats.org/officeDocument/2006/relationships/image"/><Relationship Id="rId34" Target="../media/image52.svg" Type="http://schemas.openxmlformats.org/officeDocument/2006/relationships/image"/><Relationship Id="rId35" Target="../media/image53.png" Type="http://schemas.openxmlformats.org/officeDocument/2006/relationships/image"/><Relationship Id="rId36" Target="../media/image54.svg" Type="http://schemas.openxmlformats.org/officeDocument/2006/relationships/image"/><Relationship Id="rId37" Target="../media/image55.png" Type="http://schemas.openxmlformats.org/officeDocument/2006/relationships/image"/><Relationship Id="rId38" Target="../media/image56.svg" Type="http://schemas.openxmlformats.org/officeDocument/2006/relationships/image"/><Relationship Id="rId39" Target="../media/image57.png" Type="http://schemas.openxmlformats.org/officeDocument/2006/relationships/image"/><Relationship Id="rId4" Target="../media/image22.png" Type="http://schemas.openxmlformats.org/officeDocument/2006/relationships/image"/><Relationship Id="rId40" Target="../media/image58.svg" Type="http://schemas.openxmlformats.org/officeDocument/2006/relationships/image"/><Relationship Id="rId41" Target="../media/image59.png" Type="http://schemas.openxmlformats.org/officeDocument/2006/relationships/image"/><Relationship Id="rId42" Target="../media/image60.svg" Type="http://schemas.openxmlformats.org/officeDocument/2006/relationships/image"/><Relationship Id="rId43" Target="../media/image61.png" Type="http://schemas.openxmlformats.org/officeDocument/2006/relationships/image"/><Relationship Id="rId44" Target="../media/image62.svg" Type="http://schemas.openxmlformats.org/officeDocument/2006/relationships/image"/><Relationship Id="rId45" Target="../media/image63.png" Type="http://schemas.openxmlformats.org/officeDocument/2006/relationships/image"/><Relationship Id="rId46" Target="../media/image64.svg" Type="http://schemas.openxmlformats.org/officeDocument/2006/relationships/image"/><Relationship Id="rId47" Target="../media/image65.png" Type="http://schemas.openxmlformats.org/officeDocument/2006/relationships/image"/><Relationship Id="rId48" Target="../media/image66.svg" Type="http://schemas.openxmlformats.org/officeDocument/2006/relationships/image"/><Relationship Id="rId49" Target="../media/image67.png" Type="http://schemas.openxmlformats.org/officeDocument/2006/relationships/image"/><Relationship Id="rId5" Target="../media/image23.svg" Type="http://schemas.openxmlformats.org/officeDocument/2006/relationships/image"/><Relationship Id="rId50" Target="../media/image68.svg" Type="http://schemas.openxmlformats.org/officeDocument/2006/relationships/image"/><Relationship Id="rId51" Target="../media/image69.png" Type="http://schemas.openxmlformats.org/officeDocument/2006/relationships/image"/><Relationship Id="rId52" Target="../media/image70.svg" Type="http://schemas.openxmlformats.org/officeDocument/2006/relationships/image"/><Relationship Id="rId53" Target="../media/image71.png" Type="http://schemas.openxmlformats.org/officeDocument/2006/relationships/image"/><Relationship Id="rId54" Target="../media/image72.svg" Type="http://schemas.openxmlformats.org/officeDocument/2006/relationships/image"/><Relationship Id="rId55" Target="../media/image73.png" Type="http://schemas.openxmlformats.org/officeDocument/2006/relationships/image"/><Relationship Id="rId56" Target="../media/image74.png" Type="http://schemas.openxmlformats.org/officeDocument/2006/relationships/image"/><Relationship Id="rId57" Target="../media/image75.svg" Type="http://schemas.openxmlformats.org/officeDocument/2006/relationships/image"/><Relationship Id="rId58" Target="../media/image76.png" Type="http://schemas.openxmlformats.org/officeDocument/2006/relationships/image"/><Relationship Id="rId59" Target="../media/image77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jpeg" Type="http://schemas.openxmlformats.org/officeDocument/2006/relationships/image"/><Relationship Id="rId3" Target="../media/image8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58000">
            <a:off x="9227174" y="-1810582"/>
            <a:ext cx="11411676" cy="14474430"/>
          </a:xfrm>
          <a:custGeom>
            <a:avLst/>
            <a:gdLst/>
            <a:ahLst/>
            <a:cxnLst/>
            <a:rect r="r" b="b" t="t" l="l"/>
            <a:pathLst>
              <a:path h="14474430" w="11411676">
                <a:moveTo>
                  <a:pt x="0" y="14337143"/>
                </a:moveTo>
                <a:lnTo>
                  <a:pt x="175170" y="0"/>
                </a:lnTo>
                <a:lnTo>
                  <a:pt x="11411676" y="137286"/>
                </a:lnTo>
                <a:lnTo>
                  <a:pt x="11236506" y="14474429"/>
                </a:lnTo>
                <a:lnTo>
                  <a:pt x="0" y="14337143"/>
                </a:lnTo>
                <a:close/>
              </a:path>
            </a:pathLst>
          </a:custGeom>
          <a:blipFill>
            <a:blip r:embed="rId2"/>
            <a:stretch>
              <a:fillRect l="-29014" t="-7957" r="-5356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68272" y="0"/>
            <a:ext cx="18233688" cy="10376762"/>
            <a:chOff x="0" y="0"/>
            <a:chExt cx="4802288" cy="27329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02288" cy="2732974"/>
            </a:xfrm>
            <a:custGeom>
              <a:avLst/>
              <a:gdLst/>
              <a:ahLst/>
              <a:cxnLst/>
              <a:rect r="r" b="b" t="t" l="l"/>
              <a:pathLst>
                <a:path h="2732974" w="4802288">
                  <a:moveTo>
                    <a:pt x="0" y="0"/>
                  </a:moveTo>
                  <a:lnTo>
                    <a:pt x="4802288" y="0"/>
                  </a:lnTo>
                  <a:lnTo>
                    <a:pt x="4802288" y="2732974"/>
                  </a:lnTo>
                  <a:lnTo>
                    <a:pt x="0" y="2732974"/>
                  </a:lnTo>
                  <a:close/>
                </a:path>
              </a:pathLst>
            </a:custGeom>
            <a:solidFill>
              <a:srgbClr val="455811">
                <a:alpha val="4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02288" cy="2771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8657" y="1095823"/>
            <a:ext cx="15178408" cy="279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Synergetic Innovation in </a:t>
            </a:r>
          </a:p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Gherkin Cultivation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95875"/>
            <a:ext cx="15178408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Project ID : R24-010</a:t>
            </a: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80805"/>
            <a:ext cx="1517840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Ino Agri Mobile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58400" y="2025261"/>
            <a:ext cx="13629600" cy="699000"/>
            <a:chOff x="0" y="0"/>
            <a:chExt cx="18172800" cy="9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2812" cy="932053"/>
            </a:xfrm>
            <a:custGeom>
              <a:avLst/>
              <a:gdLst/>
              <a:ahLst/>
              <a:cxnLst/>
              <a:rect r="r" b="b" t="t" l="l"/>
              <a:pathLst>
                <a:path h="932053" w="18172812">
                  <a:moveTo>
                    <a:pt x="0" y="0"/>
                  </a:moveTo>
                  <a:lnTo>
                    <a:pt x="18172812" y="0"/>
                  </a:lnTo>
                  <a:lnTo>
                    <a:pt x="18172812" y="932053"/>
                  </a:lnTo>
                  <a:lnTo>
                    <a:pt x="0" y="932053"/>
                  </a:lnTo>
                  <a:close/>
                </a:path>
              </a:pathLst>
            </a:custGeom>
            <a:solidFill>
              <a:srgbClr val="7C8C03">
                <a:alpha val="57255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0" y="9583200"/>
            <a:ext cx="6504600" cy="703800"/>
            <a:chOff x="0" y="0"/>
            <a:chExt cx="8672800" cy="93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72830" cy="938403"/>
            </a:xfrm>
            <a:custGeom>
              <a:avLst/>
              <a:gdLst/>
              <a:ahLst/>
              <a:cxnLst/>
              <a:rect r="r" b="b" t="t" l="l"/>
              <a:pathLst>
                <a:path h="938403" w="8672830">
                  <a:moveTo>
                    <a:pt x="0" y="0"/>
                  </a:moveTo>
                  <a:lnTo>
                    <a:pt x="8672830" y="0"/>
                  </a:lnTo>
                  <a:lnTo>
                    <a:pt x="8672830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6450" y="929886"/>
            <a:ext cx="81775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8777" y="2174736"/>
            <a:ext cx="815111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Smart Pest Identification and Control System 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268777" y="3533308"/>
            <a:ext cx="2695958" cy="1495453"/>
          </a:xfrm>
          <a:prstGeom prst="line">
            <a:avLst/>
          </a:prstGeom>
          <a:ln cap="rnd" w="47625">
            <a:solidFill>
              <a:srgbClr val="EE39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071425" y="5489316"/>
            <a:ext cx="2842575" cy="492378"/>
          </a:xfrm>
          <a:prstGeom prst="line">
            <a:avLst/>
          </a:prstGeom>
          <a:ln cap="rnd" w="47625">
            <a:solidFill>
              <a:srgbClr val="EE39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437777" y="6854434"/>
            <a:ext cx="3476222" cy="713230"/>
          </a:xfrm>
          <a:prstGeom prst="line">
            <a:avLst/>
          </a:prstGeom>
          <a:ln cap="rnd" w="47625">
            <a:solidFill>
              <a:srgbClr val="EE39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055225" y="7583576"/>
            <a:ext cx="2636266" cy="1844169"/>
          </a:xfrm>
          <a:prstGeom prst="line">
            <a:avLst/>
          </a:prstGeom>
          <a:ln cap="rnd" w="47625">
            <a:solidFill>
              <a:srgbClr val="EE39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835039" y="4363487"/>
            <a:ext cx="3776262" cy="3762530"/>
          </a:xfrm>
          <a:custGeom>
            <a:avLst/>
            <a:gdLst/>
            <a:ahLst/>
            <a:cxnLst/>
            <a:rect r="r" b="b" t="t" l="l"/>
            <a:pathLst>
              <a:path h="3762530" w="3776262">
                <a:moveTo>
                  <a:pt x="0" y="0"/>
                </a:moveTo>
                <a:lnTo>
                  <a:pt x="3776262" y="0"/>
                </a:lnTo>
                <a:lnTo>
                  <a:pt x="3776262" y="3762529"/>
                </a:lnTo>
                <a:lnTo>
                  <a:pt x="0" y="376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97778" y="3072753"/>
            <a:ext cx="8591459" cy="952933"/>
            <a:chOff x="0" y="0"/>
            <a:chExt cx="6591957" cy="7311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91957" cy="731155"/>
            </a:xfrm>
            <a:custGeom>
              <a:avLst/>
              <a:gdLst/>
              <a:ahLst/>
              <a:cxnLst/>
              <a:rect r="r" b="b" t="t" l="l"/>
              <a:pathLst>
                <a:path h="731155" w="6591957">
                  <a:moveTo>
                    <a:pt x="6467497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67497" y="0"/>
                  </a:lnTo>
                  <a:cubicBezTo>
                    <a:pt x="6536077" y="0"/>
                    <a:pt x="6591957" y="55880"/>
                    <a:pt x="6591957" y="124460"/>
                  </a:cubicBezTo>
                  <a:lnTo>
                    <a:pt x="6591957" y="606695"/>
                  </a:lnTo>
                  <a:cubicBezTo>
                    <a:pt x="6591957" y="675275"/>
                    <a:pt x="6536077" y="731155"/>
                    <a:pt x="6467497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964735" y="2971911"/>
            <a:ext cx="1122793" cy="112279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201641" y="3212217"/>
            <a:ext cx="648981" cy="674005"/>
          </a:xfrm>
          <a:custGeom>
            <a:avLst/>
            <a:gdLst/>
            <a:ahLst/>
            <a:cxnLst/>
            <a:rect r="r" b="b" t="t" l="l"/>
            <a:pathLst>
              <a:path h="674005" w="648981">
                <a:moveTo>
                  <a:pt x="0" y="0"/>
                </a:moveTo>
                <a:lnTo>
                  <a:pt x="648981" y="0"/>
                </a:lnTo>
                <a:lnTo>
                  <a:pt x="648981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12182" y="3334567"/>
            <a:ext cx="7151977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IDENTIFICATION OF GHERKINS PESTS.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578940" y="5451651"/>
            <a:ext cx="2288460" cy="1586201"/>
            <a:chOff x="0" y="0"/>
            <a:chExt cx="3051280" cy="211493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7625"/>
              <a:ext cx="3051280" cy="943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1"/>
                </a:lnSpc>
              </a:pPr>
              <a:r>
                <a:rPr lang="en-US" sz="2661">
                  <a:solidFill>
                    <a:srgbClr val="F7F7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SPECIFIC</a:t>
              </a:r>
            </a:p>
            <a:p>
              <a:pPr algn="ctr">
                <a:lnSpc>
                  <a:spcPts val="2661"/>
                </a:lnSpc>
              </a:pPr>
              <a:r>
                <a:rPr lang="en-US" sz="2661">
                  <a:solidFill>
                    <a:srgbClr val="F7F7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OBJECTIVE</a:t>
              </a:r>
              <a:r>
                <a:rPr lang="en-US" sz="2661">
                  <a:solidFill>
                    <a:srgbClr val="F7F7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9269" y="1143336"/>
              <a:ext cx="2732742" cy="971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663">
                  <a:solidFill>
                    <a:srgbClr val="F7F7F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Smart Pest Identification and Control System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47042" y="5028761"/>
            <a:ext cx="8851744" cy="952933"/>
            <a:chOff x="0" y="0"/>
            <a:chExt cx="6791666" cy="7311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913999" y="4927919"/>
            <a:ext cx="1122793" cy="112279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226494" y="5202630"/>
            <a:ext cx="610748" cy="605195"/>
          </a:xfrm>
          <a:custGeom>
            <a:avLst/>
            <a:gdLst/>
            <a:ahLst/>
            <a:cxnLst/>
            <a:rect r="r" b="b" t="t" l="l"/>
            <a:pathLst>
              <a:path h="605195" w="610748">
                <a:moveTo>
                  <a:pt x="0" y="0"/>
                </a:moveTo>
                <a:lnTo>
                  <a:pt x="610748" y="0"/>
                </a:lnTo>
                <a:lnTo>
                  <a:pt x="610748" y="605195"/>
                </a:lnTo>
                <a:lnTo>
                  <a:pt x="0" y="60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860335" y="5340996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PEST RE-IDENTIFICATION AND DETECTION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47042" y="7107109"/>
            <a:ext cx="8851744" cy="952933"/>
            <a:chOff x="0" y="0"/>
            <a:chExt cx="6791666" cy="7311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913999" y="7006267"/>
            <a:ext cx="1122793" cy="1122793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9181618" y="7246573"/>
            <a:ext cx="655624" cy="674005"/>
          </a:xfrm>
          <a:custGeom>
            <a:avLst/>
            <a:gdLst/>
            <a:ahLst/>
            <a:cxnLst/>
            <a:rect r="r" b="b" t="t" l="l"/>
            <a:pathLst>
              <a:path h="674005" w="655624">
                <a:moveTo>
                  <a:pt x="0" y="0"/>
                </a:moveTo>
                <a:lnTo>
                  <a:pt x="655624" y="0"/>
                </a:lnTo>
                <a:lnTo>
                  <a:pt x="655624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860335" y="7419344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CREATE AR BASED PEST VISUALIZATION</a:t>
            </a: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037492" y="8963124"/>
            <a:ext cx="8851744" cy="952933"/>
            <a:chOff x="0" y="0"/>
            <a:chExt cx="6791666" cy="7311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691491" y="8866348"/>
            <a:ext cx="1122793" cy="1122793"/>
            <a:chOff x="0" y="0"/>
            <a:chExt cx="635000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7933132" y="9132627"/>
            <a:ext cx="665427" cy="674005"/>
          </a:xfrm>
          <a:custGeom>
            <a:avLst/>
            <a:gdLst/>
            <a:ahLst/>
            <a:cxnLst/>
            <a:rect r="r" b="b" t="t" l="l"/>
            <a:pathLst>
              <a:path h="674005" w="665427">
                <a:moveTo>
                  <a:pt x="0" y="0"/>
                </a:moveTo>
                <a:lnTo>
                  <a:pt x="665428" y="0"/>
                </a:lnTo>
                <a:lnTo>
                  <a:pt x="665428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8650785" y="9129186"/>
            <a:ext cx="823845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PROVIDE TRANSLATE</a:t>
            </a: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solutions to the pests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530" y="3618763"/>
            <a:ext cx="1313414" cy="2843656"/>
          </a:xfrm>
          <a:custGeom>
            <a:avLst/>
            <a:gdLst/>
            <a:ahLst/>
            <a:cxnLst/>
            <a:rect r="r" b="b" t="t" l="l"/>
            <a:pathLst>
              <a:path h="2843656" w="1313414">
                <a:moveTo>
                  <a:pt x="0" y="0"/>
                </a:moveTo>
                <a:lnTo>
                  <a:pt x="1313414" y="0"/>
                </a:lnTo>
                <a:lnTo>
                  <a:pt x="1313414" y="2843656"/>
                </a:lnTo>
                <a:lnTo>
                  <a:pt x="0" y="284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241" y="6732665"/>
            <a:ext cx="320577" cy="347082"/>
          </a:xfrm>
          <a:custGeom>
            <a:avLst/>
            <a:gdLst/>
            <a:ahLst/>
            <a:cxnLst/>
            <a:rect r="r" b="b" t="t" l="l"/>
            <a:pathLst>
              <a:path h="347082" w="320577">
                <a:moveTo>
                  <a:pt x="0" y="0"/>
                </a:moveTo>
                <a:lnTo>
                  <a:pt x="320578" y="0"/>
                </a:lnTo>
                <a:lnTo>
                  <a:pt x="320578" y="347082"/>
                </a:lnTo>
                <a:lnTo>
                  <a:pt x="0" y="347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1196" y="6704857"/>
            <a:ext cx="347495" cy="402698"/>
          </a:xfrm>
          <a:custGeom>
            <a:avLst/>
            <a:gdLst/>
            <a:ahLst/>
            <a:cxnLst/>
            <a:rect r="r" b="b" t="t" l="l"/>
            <a:pathLst>
              <a:path h="402698" w="347495">
                <a:moveTo>
                  <a:pt x="0" y="0"/>
                </a:moveTo>
                <a:lnTo>
                  <a:pt x="347495" y="0"/>
                </a:lnTo>
                <a:lnTo>
                  <a:pt x="347495" y="402698"/>
                </a:lnTo>
                <a:lnTo>
                  <a:pt x="0" y="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7434" y="4381336"/>
            <a:ext cx="2796867" cy="1311985"/>
          </a:xfrm>
          <a:custGeom>
            <a:avLst/>
            <a:gdLst/>
            <a:ahLst/>
            <a:cxnLst/>
            <a:rect r="r" b="b" t="t" l="l"/>
            <a:pathLst>
              <a:path h="1311985" w="2796867">
                <a:moveTo>
                  <a:pt x="0" y="0"/>
                </a:moveTo>
                <a:lnTo>
                  <a:pt x="2796867" y="0"/>
                </a:lnTo>
                <a:lnTo>
                  <a:pt x="2796867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29703" y="4590601"/>
            <a:ext cx="618018" cy="475312"/>
          </a:xfrm>
          <a:custGeom>
            <a:avLst/>
            <a:gdLst/>
            <a:ahLst/>
            <a:cxnLst/>
            <a:rect r="r" b="b" t="t" l="l"/>
            <a:pathLst>
              <a:path h="475312" w="618018">
                <a:moveTo>
                  <a:pt x="0" y="0"/>
                </a:moveTo>
                <a:lnTo>
                  <a:pt x="618017" y="0"/>
                </a:lnTo>
                <a:lnTo>
                  <a:pt x="618017" y="475312"/>
                </a:lnTo>
                <a:lnTo>
                  <a:pt x="0" y="475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418" y="4538101"/>
            <a:ext cx="687871" cy="580313"/>
          </a:xfrm>
          <a:custGeom>
            <a:avLst/>
            <a:gdLst/>
            <a:ahLst/>
            <a:cxnLst/>
            <a:rect r="r" b="b" t="t" l="l"/>
            <a:pathLst>
              <a:path h="580313" w="687871">
                <a:moveTo>
                  <a:pt x="0" y="0"/>
                </a:moveTo>
                <a:lnTo>
                  <a:pt x="687870" y="0"/>
                </a:lnTo>
                <a:lnTo>
                  <a:pt x="687870" y="580313"/>
                </a:lnTo>
                <a:lnTo>
                  <a:pt x="0" y="580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60601" y="1344568"/>
            <a:ext cx="5214862" cy="8334140"/>
            <a:chOff x="0" y="0"/>
            <a:chExt cx="1627493" cy="26009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7493" cy="2600981"/>
            </a:xfrm>
            <a:custGeom>
              <a:avLst/>
              <a:gdLst/>
              <a:ahLst/>
              <a:cxnLst/>
              <a:rect r="r" b="b" t="t" l="l"/>
              <a:pathLst>
                <a:path h="2600981" w="1627493">
                  <a:moveTo>
                    <a:pt x="63837" y="0"/>
                  </a:moveTo>
                  <a:lnTo>
                    <a:pt x="1563656" y="0"/>
                  </a:lnTo>
                  <a:cubicBezTo>
                    <a:pt x="1580587" y="0"/>
                    <a:pt x="1596824" y="6726"/>
                    <a:pt x="1608796" y="18698"/>
                  </a:cubicBezTo>
                  <a:cubicBezTo>
                    <a:pt x="1620768" y="30669"/>
                    <a:pt x="1627493" y="46907"/>
                    <a:pt x="1627493" y="63837"/>
                  </a:cubicBezTo>
                  <a:lnTo>
                    <a:pt x="1627493" y="2537144"/>
                  </a:lnTo>
                  <a:cubicBezTo>
                    <a:pt x="1627493" y="2554075"/>
                    <a:pt x="1620768" y="2570312"/>
                    <a:pt x="1608796" y="2582284"/>
                  </a:cubicBezTo>
                  <a:cubicBezTo>
                    <a:pt x="1596824" y="2594256"/>
                    <a:pt x="1580587" y="2600981"/>
                    <a:pt x="1563656" y="2600981"/>
                  </a:cubicBezTo>
                  <a:lnTo>
                    <a:pt x="63837" y="2600981"/>
                  </a:lnTo>
                  <a:cubicBezTo>
                    <a:pt x="46907" y="2600981"/>
                    <a:pt x="30669" y="2594256"/>
                    <a:pt x="18698" y="2582284"/>
                  </a:cubicBezTo>
                  <a:cubicBezTo>
                    <a:pt x="6726" y="2570312"/>
                    <a:pt x="0" y="2554075"/>
                    <a:pt x="0" y="2537144"/>
                  </a:cubicBezTo>
                  <a:lnTo>
                    <a:pt x="0" y="63837"/>
                  </a:lnTo>
                  <a:cubicBezTo>
                    <a:pt x="0" y="46907"/>
                    <a:pt x="6726" y="30669"/>
                    <a:pt x="18698" y="18698"/>
                  </a:cubicBezTo>
                  <a:cubicBezTo>
                    <a:pt x="30669" y="6726"/>
                    <a:pt x="46907" y="0"/>
                    <a:pt x="63837" y="0"/>
                  </a:cubicBezTo>
                  <a:close/>
                </a:path>
              </a:pathLst>
            </a:custGeom>
            <a:solidFill>
              <a:srgbClr val="E3F1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627493" cy="2600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49687" y="4297155"/>
            <a:ext cx="1077416" cy="1434971"/>
          </a:xfrm>
          <a:custGeom>
            <a:avLst/>
            <a:gdLst/>
            <a:ahLst/>
            <a:cxnLst/>
            <a:rect r="r" b="b" t="t" l="l"/>
            <a:pathLst>
              <a:path h="1434971" w="1077416">
                <a:moveTo>
                  <a:pt x="0" y="0"/>
                </a:moveTo>
                <a:lnTo>
                  <a:pt x="1077416" y="0"/>
                </a:lnTo>
                <a:lnTo>
                  <a:pt x="1077416" y="1434971"/>
                </a:lnTo>
                <a:lnTo>
                  <a:pt x="0" y="14349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593" t="0" r="-1659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38111" y="1704673"/>
            <a:ext cx="677805" cy="677805"/>
          </a:xfrm>
          <a:custGeom>
            <a:avLst/>
            <a:gdLst/>
            <a:ahLst/>
            <a:cxnLst/>
            <a:rect r="r" b="b" t="t" l="l"/>
            <a:pathLst>
              <a:path h="677805" w="677805">
                <a:moveTo>
                  <a:pt x="0" y="0"/>
                </a:moveTo>
                <a:lnTo>
                  <a:pt x="677805" y="0"/>
                </a:lnTo>
                <a:lnTo>
                  <a:pt x="677805" y="677805"/>
                </a:lnTo>
                <a:lnTo>
                  <a:pt x="0" y="677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593471" y="1219686"/>
            <a:ext cx="5063181" cy="8491264"/>
            <a:chOff x="0" y="0"/>
            <a:chExt cx="1580156" cy="26500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0156" cy="2650018"/>
            </a:xfrm>
            <a:custGeom>
              <a:avLst/>
              <a:gdLst/>
              <a:ahLst/>
              <a:cxnLst/>
              <a:rect r="r" b="b" t="t" l="l"/>
              <a:pathLst>
                <a:path h="2650018" w="1580156">
                  <a:moveTo>
                    <a:pt x="65750" y="0"/>
                  </a:moveTo>
                  <a:lnTo>
                    <a:pt x="1514406" y="0"/>
                  </a:lnTo>
                  <a:cubicBezTo>
                    <a:pt x="1531844" y="0"/>
                    <a:pt x="1548568" y="6927"/>
                    <a:pt x="1560898" y="19258"/>
                  </a:cubicBezTo>
                  <a:cubicBezTo>
                    <a:pt x="1573229" y="31588"/>
                    <a:pt x="1580156" y="48312"/>
                    <a:pt x="1580156" y="65750"/>
                  </a:cubicBezTo>
                  <a:lnTo>
                    <a:pt x="1580156" y="2584268"/>
                  </a:lnTo>
                  <a:cubicBezTo>
                    <a:pt x="1580156" y="2601706"/>
                    <a:pt x="1573229" y="2618430"/>
                    <a:pt x="1560898" y="2630761"/>
                  </a:cubicBezTo>
                  <a:cubicBezTo>
                    <a:pt x="1548568" y="2643091"/>
                    <a:pt x="1531844" y="2650018"/>
                    <a:pt x="1514406" y="2650018"/>
                  </a:cubicBezTo>
                  <a:lnTo>
                    <a:pt x="65750" y="2650018"/>
                  </a:lnTo>
                  <a:cubicBezTo>
                    <a:pt x="48312" y="2650018"/>
                    <a:pt x="31588" y="2643091"/>
                    <a:pt x="19258" y="2630761"/>
                  </a:cubicBezTo>
                  <a:cubicBezTo>
                    <a:pt x="6927" y="2618430"/>
                    <a:pt x="0" y="2601706"/>
                    <a:pt x="0" y="2584268"/>
                  </a:cubicBezTo>
                  <a:lnTo>
                    <a:pt x="0" y="65750"/>
                  </a:lnTo>
                  <a:cubicBezTo>
                    <a:pt x="0" y="48312"/>
                    <a:pt x="6927" y="31588"/>
                    <a:pt x="19258" y="19258"/>
                  </a:cubicBezTo>
                  <a:cubicBezTo>
                    <a:pt x="31588" y="6927"/>
                    <a:pt x="48312" y="0"/>
                    <a:pt x="6575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580156" cy="2650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831110" y="4975510"/>
            <a:ext cx="2591617" cy="2232195"/>
          </a:xfrm>
          <a:custGeom>
            <a:avLst/>
            <a:gdLst/>
            <a:ahLst/>
            <a:cxnLst/>
            <a:rect r="r" b="b" t="t" l="l"/>
            <a:pathLst>
              <a:path h="2232195" w="2591617">
                <a:moveTo>
                  <a:pt x="0" y="0"/>
                </a:moveTo>
                <a:lnTo>
                  <a:pt x="2591617" y="0"/>
                </a:lnTo>
                <a:lnTo>
                  <a:pt x="2591617" y="2232196"/>
                </a:lnTo>
                <a:lnTo>
                  <a:pt x="0" y="22321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631628" y="7801865"/>
            <a:ext cx="1027880" cy="1023145"/>
          </a:xfrm>
          <a:custGeom>
            <a:avLst/>
            <a:gdLst/>
            <a:ahLst/>
            <a:cxnLst/>
            <a:rect r="r" b="b" t="t" l="l"/>
            <a:pathLst>
              <a:path h="1023145" w="1027880">
                <a:moveTo>
                  <a:pt x="0" y="0"/>
                </a:moveTo>
                <a:lnTo>
                  <a:pt x="1027880" y="0"/>
                </a:lnTo>
                <a:lnTo>
                  <a:pt x="1027880" y="1023145"/>
                </a:lnTo>
                <a:lnTo>
                  <a:pt x="0" y="10231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97903" y="487318"/>
            <a:ext cx="1065747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 System </a:t>
            </a:r>
          </a:p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Diagram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67894" y="2601868"/>
            <a:ext cx="161824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Convert 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image to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Base64 string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06969" y="7427701"/>
            <a:ext cx="371791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Object Detection using YoloV8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54198" y="8958360"/>
            <a:ext cx="347068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Process the two model answers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896333" y="6091608"/>
            <a:ext cx="2604397" cy="3403572"/>
            <a:chOff x="0" y="0"/>
            <a:chExt cx="812800" cy="10622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062212"/>
            </a:xfrm>
            <a:custGeom>
              <a:avLst/>
              <a:gdLst/>
              <a:ahLst/>
              <a:cxnLst/>
              <a:rect r="r" b="b" t="t" l="l"/>
              <a:pathLst>
                <a:path h="1062212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935212"/>
                  </a:lnTo>
                  <a:cubicBezTo>
                    <a:pt x="812800" y="968895"/>
                    <a:pt x="799420" y="1001198"/>
                    <a:pt x="775603" y="1025015"/>
                  </a:cubicBezTo>
                  <a:cubicBezTo>
                    <a:pt x="751785" y="1048832"/>
                    <a:pt x="719482" y="1062212"/>
                    <a:pt x="685800" y="1062212"/>
                  </a:cubicBezTo>
                  <a:lnTo>
                    <a:pt x="127000" y="1062212"/>
                  </a:lnTo>
                  <a:cubicBezTo>
                    <a:pt x="56860" y="1062212"/>
                    <a:pt x="0" y="1005353"/>
                    <a:pt x="0" y="93521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EDF6F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812800" cy="1062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802521" y="6299561"/>
            <a:ext cx="690491" cy="662872"/>
          </a:xfrm>
          <a:custGeom>
            <a:avLst/>
            <a:gdLst/>
            <a:ahLst/>
            <a:cxnLst/>
            <a:rect r="r" b="b" t="t" l="l"/>
            <a:pathLst>
              <a:path h="662872" w="690491">
                <a:moveTo>
                  <a:pt x="0" y="0"/>
                </a:moveTo>
                <a:lnTo>
                  <a:pt x="690491" y="0"/>
                </a:lnTo>
                <a:lnTo>
                  <a:pt x="690491" y="662872"/>
                </a:lnTo>
                <a:lnTo>
                  <a:pt x="0" y="66287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541708" y="7799589"/>
            <a:ext cx="1415178" cy="943115"/>
          </a:xfrm>
          <a:custGeom>
            <a:avLst/>
            <a:gdLst/>
            <a:ahLst/>
            <a:cxnLst/>
            <a:rect r="r" b="b" t="t" l="l"/>
            <a:pathLst>
              <a:path h="943115" w="1415178">
                <a:moveTo>
                  <a:pt x="0" y="0"/>
                </a:moveTo>
                <a:lnTo>
                  <a:pt x="1415178" y="0"/>
                </a:lnTo>
                <a:lnTo>
                  <a:pt x="1415178" y="943116"/>
                </a:lnTo>
                <a:lnTo>
                  <a:pt x="0" y="94311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166257" y="1793626"/>
            <a:ext cx="3717944" cy="2001493"/>
          </a:xfrm>
          <a:custGeom>
            <a:avLst/>
            <a:gdLst/>
            <a:ahLst/>
            <a:cxnLst/>
            <a:rect r="r" b="b" t="t" l="l"/>
            <a:pathLst>
              <a:path h="2001493" w="3717944">
                <a:moveTo>
                  <a:pt x="0" y="0"/>
                </a:moveTo>
                <a:lnTo>
                  <a:pt x="3717943" y="0"/>
                </a:lnTo>
                <a:lnTo>
                  <a:pt x="3717943" y="2001493"/>
                </a:lnTo>
                <a:lnTo>
                  <a:pt x="0" y="20014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264092" y="3206854"/>
            <a:ext cx="317270" cy="390228"/>
          </a:xfrm>
          <a:custGeom>
            <a:avLst/>
            <a:gdLst/>
            <a:ahLst/>
            <a:cxnLst/>
            <a:rect r="r" b="b" t="t" l="l"/>
            <a:pathLst>
              <a:path h="390228" w="317270">
                <a:moveTo>
                  <a:pt x="0" y="0"/>
                </a:moveTo>
                <a:lnTo>
                  <a:pt x="317269" y="0"/>
                </a:lnTo>
                <a:lnTo>
                  <a:pt x="317269" y="390228"/>
                </a:lnTo>
                <a:lnTo>
                  <a:pt x="0" y="39022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3217118" y="3858111"/>
            <a:ext cx="381960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Classify Image using inception v3</a:t>
            </a:r>
          </a:p>
        </p:txBody>
      </p:sp>
      <p:sp>
        <p:nvSpPr>
          <p:cNvPr name="AutoShape 30" id="30"/>
          <p:cNvSpPr/>
          <p:nvPr/>
        </p:nvSpPr>
        <p:spPr>
          <a:xfrm flipV="true">
            <a:off x="2244944" y="5037328"/>
            <a:ext cx="1042490" cy="326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flipV="true">
            <a:off x="6212963" y="5010254"/>
            <a:ext cx="1042490" cy="326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7888395" y="2043575"/>
            <a:ext cx="2049717" cy="225358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8427103" y="5014641"/>
            <a:ext cx="5404007" cy="107696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V="true">
            <a:off x="11180367" y="2794372"/>
            <a:ext cx="1985889" cy="163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15659508" y="2794372"/>
            <a:ext cx="1224692" cy="551906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13406969" y="7561051"/>
            <a:ext cx="1224659" cy="75238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1500730" y="7793394"/>
            <a:ext cx="2153468" cy="129831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8" id="38"/>
          <p:cNvSpPr txBox="true"/>
          <p:nvPr/>
        </p:nvSpPr>
        <p:spPr>
          <a:xfrm rot="0">
            <a:off x="600316" y="7270247"/>
            <a:ext cx="1975842" cy="29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Interaction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261612" y="5198618"/>
            <a:ext cx="13534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Take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536753" y="5198618"/>
            <a:ext cx="13534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Upload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985229" y="4881291"/>
            <a:ext cx="13534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51871" y="5935123"/>
            <a:ext cx="216976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Image Capturing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22526" y="5801773"/>
            <a:ext cx="16182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Pest Image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802174" y="9745382"/>
            <a:ext cx="16182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Node Server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242289" y="9745382"/>
            <a:ext cx="16182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Flask Server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093716" y="7181508"/>
            <a:ext cx="210810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Translated answer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195246" y="8961780"/>
            <a:ext cx="210810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Augmented reality view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947" y="3078738"/>
            <a:ext cx="8591459" cy="952933"/>
            <a:chOff x="0" y="0"/>
            <a:chExt cx="6591957" cy="731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1957" cy="731155"/>
            </a:xfrm>
            <a:custGeom>
              <a:avLst/>
              <a:gdLst/>
              <a:ahLst/>
              <a:cxnLst/>
              <a:rect r="r" b="b" t="t" l="l"/>
              <a:pathLst>
                <a:path h="731155" w="6591957">
                  <a:moveTo>
                    <a:pt x="6467497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67497" y="0"/>
                  </a:lnTo>
                  <a:cubicBezTo>
                    <a:pt x="6536077" y="0"/>
                    <a:pt x="6591957" y="55880"/>
                    <a:pt x="6591957" y="124460"/>
                  </a:cubicBezTo>
                  <a:lnTo>
                    <a:pt x="6591957" y="606695"/>
                  </a:lnTo>
                  <a:cubicBezTo>
                    <a:pt x="6591957" y="675275"/>
                    <a:pt x="6536077" y="731155"/>
                    <a:pt x="6467497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3904" y="2977895"/>
            <a:ext cx="1122793" cy="112279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00810" y="3218201"/>
            <a:ext cx="648981" cy="674005"/>
          </a:xfrm>
          <a:custGeom>
            <a:avLst/>
            <a:gdLst/>
            <a:ahLst/>
            <a:cxnLst/>
            <a:rect r="r" b="b" t="t" l="l"/>
            <a:pathLst>
              <a:path h="674005" w="648981">
                <a:moveTo>
                  <a:pt x="0" y="0"/>
                </a:moveTo>
                <a:lnTo>
                  <a:pt x="648981" y="0"/>
                </a:lnTo>
                <a:lnTo>
                  <a:pt x="648981" y="674006"/>
                </a:lnTo>
                <a:lnTo>
                  <a:pt x="0" y="67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6947" y="6693396"/>
            <a:ext cx="8851744" cy="952933"/>
            <a:chOff x="0" y="0"/>
            <a:chExt cx="6791666" cy="7311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3904" y="6592554"/>
            <a:ext cx="1122793" cy="112279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76398" y="6867265"/>
            <a:ext cx="610748" cy="605195"/>
          </a:xfrm>
          <a:custGeom>
            <a:avLst/>
            <a:gdLst/>
            <a:ahLst/>
            <a:cxnLst/>
            <a:rect r="r" b="b" t="t" l="l"/>
            <a:pathLst>
              <a:path h="605195" w="610748">
                <a:moveTo>
                  <a:pt x="0" y="0"/>
                </a:moveTo>
                <a:lnTo>
                  <a:pt x="610748" y="0"/>
                </a:lnTo>
                <a:lnTo>
                  <a:pt x="610748" y="605195"/>
                </a:lnTo>
                <a:lnTo>
                  <a:pt x="0" y="605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315416" y="5445878"/>
            <a:ext cx="7664325" cy="1371319"/>
            <a:chOff x="0" y="0"/>
            <a:chExt cx="5880596" cy="1052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80596" cy="1052170"/>
            </a:xfrm>
            <a:custGeom>
              <a:avLst/>
              <a:gdLst/>
              <a:ahLst/>
              <a:cxnLst/>
              <a:rect r="r" b="b" t="t" l="l"/>
              <a:pathLst>
                <a:path h="1052170" w="5880596">
                  <a:moveTo>
                    <a:pt x="5756136" y="1052170"/>
                  </a:moveTo>
                  <a:lnTo>
                    <a:pt x="124460" y="1052170"/>
                  </a:lnTo>
                  <a:cubicBezTo>
                    <a:pt x="55880" y="1052170"/>
                    <a:pt x="0" y="996290"/>
                    <a:pt x="0" y="927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927710"/>
                  </a:lnTo>
                  <a:cubicBezTo>
                    <a:pt x="5880596" y="996290"/>
                    <a:pt x="5824717" y="1052170"/>
                    <a:pt x="5756137" y="1052170"/>
                  </a:cubicBezTo>
                  <a:close/>
                </a:path>
              </a:pathLst>
            </a:custGeom>
            <a:solidFill>
              <a:srgbClr val="E0693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315416" y="3383007"/>
            <a:ext cx="7664325" cy="1479167"/>
            <a:chOff x="0" y="0"/>
            <a:chExt cx="5880596" cy="1134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80596" cy="1134919"/>
            </a:xfrm>
            <a:custGeom>
              <a:avLst/>
              <a:gdLst/>
              <a:ahLst/>
              <a:cxnLst/>
              <a:rect r="r" b="b" t="t" l="l"/>
              <a:pathLst>
                <a:path h="1134919" w="5880596">
                  <a:moveTo>
                    <a:pt x="5756136" y="1134918"/>
                  </a:moveTo>
                  <a:lnTo>
                    <a:pt x="124460" y="1134918"/>
                  </a:lnTo>
                  <a:cubicBezTo>
                    <a:pt x="55880" y="1134918"/>
                    <a:pt x="0" y="1079038"/>
                    <a:pt x="0" y="10104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1010458"/>
                  </a:lnTo>
                  <a:cubicBezTo>
                    <a:pt x="5880596" y="1079038"/>
                    <a:pt x="5824717" y="1134919"/>
                    <a:pt x="5756137" y="1134919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846434" y="3695349"/>
            <a:ext cx="773031" cy="856163"/>
          </a:xfrm>
          <a:custGeom>
            <a:avLst/>
            <a:gdLst/>
            <a:ahLst/>
            <a:cxnLst/>
            <a:rect r="r" b="b" t="t" l="l"/>
            <a:pathLst>
              <a:path h="856163" w="773031">
                <a:moveTo>
                  <a:pt x="0" y="0"/>
                </a:moveTo>
                <a:lnTo>
                  <a:pt x="773031" y="0"/>
                </a:lnTo>
                <a:lnTo>
                  <a:pt x="773031" y="856163"/>
                </a:lnTo>
                <a:lnTo>
                  <a:pt x="0" y="8561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46434" y="5763728"/>
            <a:ext cx="543022" cy="735621"/>
          </a:xfrm>
          <a:custGeom>
            <a:avLst/>
            <a:gdLst/>
            <a:ahLst/>
            <a:cxnLst/>
            <a:rect r="r" b="b" t="t" l="l"/>
            <a:pathLst>
              <a:path h="735621" w="543022">
                <a:moveTo>
                  <a:pt x="0" y="0"/>
                </a:moveTo>
                <a:lnTo>
                  <a:pt x="543021" y="0"/>
                </a:lnTo>
                <a:lnTo>
                  <a:pt x="543021" y="735620"/>
                </a:lnTo>
                <a:lnTo>
                  <a:pt x="0" y="735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315416" y="7493472"/>
            <a:ext cx="7664325" cy="1369855"/>
            <a:chOff x="0" y="0"/>
            <a:chExt cx="5880596" cy="10510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80596" cy="1051047"/>
            </a:xfrm>
            <a:custGeom>
              <a:avLst/>
              <a:gdLst/>
              <a:ahLst/>
              <a:cxnLst/>
              <a:rect r="r" b="b" t="t" l="l"/>
              <a:pathLst>
                <a:path h="1051047" w="5880596">
                  <a:moveTo>
                    <a:pt x="5756136" y="1051046"/>
                  </a:moveTo>
                  <a:lnTo>
                    <a:pt x="124460" y="1051046"/>
                  </a:lnTo>
                  <a:cubicBezTo>
                    <a:pt x="55880" y="1051046"/>
                    <a:pt x="0" y="995166"/>
                    <a:pt x="0" y="926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926587"/>
                  </a:lnTo>
                  <a:cubicBezTo>
                    <a:pt x="5880596" y="995166"/>
                    <a:pt x="5824717" y="1051047"/>
                    <a:pt x="5756137" y="1051047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710532" y="7796553"/>
            <a:ext cx="814824" cy="814824"/>
          </a:xfrm>
          <a:custGeom>
            <a:avLst/>
            <a:gdLst/>
            <a:ahLst/>
            <a:cxnLst/>
            <a:rect r="r" b="b" t="t" l="l"/>
            <a:pathLst>
              <a:path h="814824" w="814824">
                <a:moveTo>
                  <a:pt x="0" y="0"/>
                </a:moveTo>
                <a:lnTo>
                  <a:pt x="814825" y="0"/>
                </a:lnTo>
                <a:lnTo>
                  <a:pt x="814825" y="814824"/>
                </a:lnTo>
                <a:lnTo>
                  <a:pt x="0" y="814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61263" y="1019175"/>
            <a:ext cx="133654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 Evidence of Completion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1351" y="3340551"/>
            <a:ext cx="7151977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IDENTIFICATION OF GHERKINS PESTS.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0240" y="7005631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PEST RE-IDENTIFICATION AND DETECTION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0240" y="2331466"/>
            <a:ext cx="404232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02947" y="6046967"/>
            <a:ext cx="405690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15810" y="4288845"/>
            <a:ext cx="6814017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Extracting the pests in the leaf using the </a:t>
            </a:r>
            <a:r>
              <a:rPr lang="en-US" sz="2900">
                <a:solidFill>
                  <a:srgbClr val="EE3938"/>
                </a:solidFill>
                <a:latin typeface="Canva Sans"/>
                <a:ea typeface="Canva Sans"/>
                <a:cs typeface="Canva Sans"/>
                <a:sym typeface="Canva Sans"/>
              </a:rPr>
              <a:t>YOLO V8 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algorithm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11351" y="7903504"/>
            <a:ext cx="6814017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Extracting the pests in the leaf using the </a:t>
            </a:r>
            <a:r>
              <a:rPr lang="en-US" sz="2900">
                <a:solidFill>
                  <a:srgbClr val="EE3938"/>
                </a:solidFill>
                <a:latin typeface="Canva Sans"/>
                <a:ea typeface="Canva Sans"/>
                <a:cs typeface="Canva Sans"/>
                <a:sym typeface="Canva Sans"/>
              </a:rPr>
              <a:t>Opencv  </a:t>
            </a: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python </a:t>
            </a:r>
            <a:r>
              <a:rPr lang="en-US" sz="2900">
                <a:solidFill>
                  <a:srgbClr val="EE3938"/>
                </a:solidFill>
                <a:latin typeface="Canva Sans"/>
                <a:ea typeface="Canva Sans"/>
                <a:cs typeface="Canva Sans"/>
                <a:sym typeface="Canva Sans"/>
              </a:rPr>
              <a:t>libraries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96208" y="3722746"/>
            <a:ext cx="5983533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the best YOLO version for accurate object detection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51405" y="5718836"/>
            <a:ext cx="5983533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 Collection, data pre-processing and data augmentation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51405" y="7803281"/>
            <a:ext cx="5983533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Deploy the finalized model and python algorithms to the flask server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25" y="0"/>
            <a:ext cx="18288000" cy="10287000"/>
          </a:xfrm>
          <a:prstGeom prst="rect">
            <a:avLst/>
          </a:prstGeom>
          <a:solidFill>
            <a:srgbClr val="FAFAF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215419" y="2111741"/>
            <a:ext cx="9738654" cy="6492436"/>
          </a:xfrm>
          <a:custGeom>
            <a:avLst/>
            <a:gdLst/>
            <a:ahLst/>
            <a:cxnLst/>
            <a:rect r="r" b="b" t="t" l="l"/>
            <a:pathLst>
              <a:path h="6492436" w="9738654">
                <a:moveTo>
                  <a:pt x="0" y="0"/>
                </a:moveTo>
                <a:lnTo>
                  <a:pt x="9738654" y="0"/>
                </a:lnTo>
                <a:lnTo>
                  <a:pt x="9738654" y="6492435"/>
                </a:lnTo>
                <a:lnTo>
                  <a:pt x="0" y="6492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57294" y="1776692"/>
            <a:ext cx="369726" cy="335049"/>
          </a:xfrm>
          <a:custGeom>
            <a:avLst/>
            <a:gdLst/>
            <a:ahLst/>
            <a:cxnLst/>
            <a:rect r="r" b="b" t="t" l="l"/>
            <a:pathLst>
              <a:path h="335049" w="369726">
                <a:moveTo>
                  <a:pt x="0" y="0"/>
                </a:moveTo>
                <a:lnTo>
                  <a:pt x="369726" y="0"/>
                </a:lnTo>
                <a:lnTo>
                  <a:pt x="369726" y="335049"/>
                </a:lnTo>
                <a:lnTo>
                  <a:pt x="0" y="33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2653" y="6114374"/>
            <a:ext cx="468735" cy="429532"/>
          </a:xfrm>
          <a:custGeom>
            <a:avLst/>
            <a:gdLst/>
            <a:ahLst/>
            <a:cxnLst/>
            <a:rect r="r" b="b" t="t" l="l"/>
            <a:pathLst>
              <a:path h="429532" w="468735">
                <a:moveTo>
                  <a:pt x="0" y="0"/>
                </a:moveTo>
                <a:lnTo>
                  <a:pt x="468735" y="0"/>
                </a:lnTo>
                <a:lnTo>
                  <a:pt x="468735" y="429531"/>
                </a:lnTo>
                <a:lnTo>
                  <a:pt x="0" y="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82271"/>
            <a:ext cx="1397440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- 1 [ Identification of Gherkins Pests]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13902"/>
            <a:ext cx="1428594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Yolov3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275" y="2274935"/>
            <a:ext cx="6814017" cy="319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not YOLOv3? </a:t>
            </a:r>
          </a:p>
          <a:p>
            <a:pPr algn="l">
              <a:lnSpc>
                <a:spcPts val="3640"/>
              </a:lnSpc>
            </a:pP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comparatively high training loss 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Time-consuming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not try a faster and lightweight approach with less training loss?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51645"/>
            <a:ext cx="1428594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Yolov8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33624"/>
            <a:ext cx="6814017" cy="319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YOLOv8? </a:t>
            </a:r>
          </a:p>
          <a:p>
            <a:pPr algn="l">
              <a:lnSpc>
                <a:spcPts val="3640"/>
              </a:lnSpc>
            </a:pP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Written in PyTorch 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YOLOv8 is fast 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Easy configuration 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Small weight files for easy deployment 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275160" y="9013826"/>
            <a:ext cx="4919788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Yolov8 Model Confidence Chart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AFAF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12597" y="6868185"/>
            <a:ext cx="2978664" cy="2978664"/>
          </a:xfrm>
          <a:custGeom>
            <a:avLst/>
            <a:gdLst/>
            <a:ahLst/>
            <a:cxnLst/>
            <a:rect r="r" b="b" t="t" l="l"/>
            <a:pathLst>
              <a:path h="2978664" w="2978664">
                <a:moveTo>
                  <a:pt x="0" y="0"/>
                </a:moveTo>
                <a:lnTo>
                  <a:pt x="2978665" y="0"/>
                </a:lnTo>
                <a:lnTo>
                  <a:pt x="2978665" y="2978664"/>
                </a:lnTo>
                <a:lnTo>
                  <a:pt x="0" y="2978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1280" y="6741663"/>
            <a:ext cx="3231708" cy="3231708"/>
          </a:xfrm>
          <a:custGeom>
            <a:avLst/>
            <a:gdLst/>
            <a:ahLst/>
            <a:cxnLst/>
            <a:rect r="r" b="b" t="t" l="l"/>
            <a:pathLst>
              <a:path h="3231708" w="3231708">
                <a:moveTo>
                  <a:pt x="0" y="0"/>
                </a:moveTo>
                <a:lnTo>
                  <a:pt x="3231708" y="0"/>
                </a:lnTo>
                <a:lnTo>
                  <a:pt x="3231708" y="3231708"/>
                </a:lnTo>
                <a:lnTo>
                  <a:pt x="0" y="323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32923"/>
            <a:ext cx="11397437" cy="5335262"/>
          </a:xfrm>
          <a:custGeom>
            <a:avLst/>
            <a:gdLst/>
            <a:ahLst/>
            <a:cxnLst/>
            <a:rect r="r" b="b" t="t" l="l"/>
            <a:pathLst>
              <a:path h="5335262" w="11397437">
                <a:moveTo>
                  <a:pt x="0" y="0"/>
                </a:moveTo>
                <a:lnTo>
                  <a:pt x="11397437" y="0"/>
                </a:lnTo>
                <a:lnTo>
                  <a:pt x="11397437" y="5335262"/>
                </a:lnTo>
                <a:lnTo>
                  <a:pt x="0" y="533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9956" y="1323783"/>
            <a:ext cx="3399344" cy="7359879"/>
          </a:xfrm>
          <a:custGeom>
            <a:avLst/>
            <a:gdLst/>
            <a:ahLst/>
            <a:cxnLst/>
            <a:rect r="r" b="b" t="t" l="l"/>
            <a:pathLst>
              <a:path h="7359879" w="3399344">
                <a:moveTo>
                  <a:pt x="0" y="0"/>
                </a:moveTo>
                <a:lnTo>
                  <a:pt x="3399344" y="0"/>
                </a:lnTo>
                <a:lnTo>
                  <a:pt x="3399344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5363" y="9914257"/>
            <a:ext cx="1993133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 Image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2243" y="9904732"/>
            <a:ext cx="3049781" cy="34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 Detected Image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0844"/>
            <a:ext cx="612512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Yolov8 - Pest Detection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79588" y="8909052"/>
            <a:ext cx="3379712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 Input Image using mobile application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5413" y="3960604"/>
            <a:ext cx="12378885" cy="5665144"/>
          </a:xfrm>
          <a:custGeom>
            <a:avLst/>
            <a:gdLst/>
            <a:ahLst/>
            <a:cxnLst/>
            <a:rect r="r" b="b" t="t" l="l"/>
            <a:pathLst>
              <a:path h="5665144" w="12378885">
                <a:moveTo>
                  <a:pt x="0" y="0"/>
                </a:moveTo>
                <a:lnTo>
                  <a:pt x="12378885" y="0"/>
                </a:lnTo>
                <a:lnTo>
                  <a:pt x="12378885" y="5665144"/>
                </a:lnTo>
                <a:lnTo>
                  <a:pt x="0" y="5665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1190" y="7504390"/>
            <a:ext cx="6456810" cy="1379951"/>
          </a:xfrm>
          <a:custGeom>
            <a:avLst/>
            <a:gdLst/>
            <a:ahLst/>
            <a:cxnLst/>
            <a:rect r="r" b="b" t="t" l="l"/>
            <a:pathLst>
              <a:path h="1379951" w="6456810">
                <a:moveTo>
                  <a:pt x="0" y="0"/>
                </a:moveTo>
                <a:lnTo>
                  <a:pt x="6456810" y="0"/>
                </a:lnTo>
                <a:lnTo>
                  <a:pt x="6456810" y="1379951"/>
                </a:lnTo>
                <a:lnTo>
                  <a:pt x="0" y="1379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2311" y="1891396"/>
            <a:ext cx="1721987" cy="1721987"/>
          </a:xfrm>
          <a:custGeom>
            <a:avLst/>
            <a:gdLst/>
            <a:ahLst/>
            <a:cxnLst/>
            <a:rect r="r" b="b" t="t" l="l"/>
            <a:pathLst>
              <a:path h="1721987" w="1721987">
                <a:moveTo>
                  <a:pt x="0" y="0"/>
                </a:moveTo>
                <a:lnTo>
                  <a:pt x="1721987" y="0"/>
                </a:lnTo>
                <a:lnTo>
                  <a:pt x="1721987" y="1721987"/>
                </a:lnTo>
                <a:lnTo>
                  <a:pt x="0" y="1721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9175" y="1720555"/>
            <a:ext cx="3095503" cy="2063668"/>
          </a:xfrm>
          <a:custGeom>
            <a:avLst/>
            <a:gdLst/>
            <a:ahLst/>
            <a:cxnLst/>
            <a:rect r="r" b="b" t="t" l="l"/>
            <a:pathLst>
              <a:path h="2063668" w="3095503">
                <a:moveTo>
                  <a:pt x="0" y="0"/>
                </a:moveTo>
                <a:lnTo>
                  <a:pt x="3095503" y="0"/>
                </a:lnTo>
                <a:lnTo>
                  <a:pt x="3095503" y="2063669"/>
                </a:lnTo>
                <a:lnTo>
                  <a:pt x="0" y="2063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769" y="382271"/>
            <a:ext cx="1397440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- 2 [ Pest re-identification and detection]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13902"/>
            <a:ext cx="2745031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inception v3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49221"/>
            <a:ext cx="7603879" cy="181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has higher efficiency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i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computationally less expensive.</a:t>
            </a:r>
          </a:p>
          <a:p>
            <a:pPr algn="l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uses auxiliary Classifiers as regularizes.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091262" y="9683320"/>
            <a:ext cx="3903848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Pest using inception v3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96723" y="8935087"/>
            <a:ext cx="1725744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Output result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18554" y="3575283"/>
            <a:ext cx="1725744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 Images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80913" y="3860396"/>
            <a:ext cx="1725744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Input Images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530" y="2211316"/>
            <a:ext cx="16974940" cy="7046984"/>
          </a:xfrm>
          <a:custGeom>
            <a:avLst/>
            <a:gdLst/>
            <a:ahLst/>
            <a:cxnLst/>
            <a:rect r="r" b="b" t="t" l="l"/>
            <a:pathLst>
              <a:path h="7046984" w="16974940">
                <a:moveTo>
                  <a:pt x="0" y="0"/>
                </a:moveTo>
                <a:lnTo>
                  <a:pt x="16974940" y="0"/>
                </a:lnTo>
                <a:lnTo>
                  <a:pt x="16974940" y="7046984"/>
                </a:lnTo>
                <a:lnTo>
                  <a:pt x="0" y="7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0844"/>
            <a:ext cx="612512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UI Wireframes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31305" y="-192216"/>
            <a:ext cx="9043795" cy="11122159"/>
            <a:chOff x="0" y="0"/>
            <a:chExt cx="2822456" cy="3471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2456" cy="3471087"/>
            </a:xfrm>
            <a:custGeom>
              <a:avLst/>
              <a:gdLst/>
              <a:ahLst/>
              <a:cxnLst/>
              <a:rect r="r" b="b" t="t" l="l"/>
              <a:pathLst>
                <a:path h="3471087" w="2822456">
                  <a:moveTo>
                    <a:pt x="36810" y="0"/>
                  </a:moveTo>
                  <a:lnTo>
                    <a:pt x="2785646" y="0"/>
                  </a:lnTo>
                  <a:cubicBezTo>
                    <a:pt x="2805976" y="0"/>
                    <a:pt x="2822456" y="16480"/>
                    <a:pt x="2822456" y="36810"/>
                  </a:cubicBezTo>
                  <a:lnTo>
                    <a:pt x="2822456" y="3434277"/>
                  </a:lnTo>
                  <a:cubicBezTo>
                    <a:pt x="2822456" y="3444040"/>
                    <a:pt x="2818578" y="3453403"/>
                    <a:pt x="2811675" y="3460306"/>
                  </a:cubicBezTo>
                  <a:cubicBezTo>
                    <a:pt x="2804771" y="3467209"/>
                    <a:pt x="2795409" y="3471087"/>
                    <a:pt x="2785646" y="3471087"/>
                  </a:cubicBezTo>
                  <a:lnTo>
                    <a:pt x="36810" y="3471087"/>
                  </a:lnTo>
                  <a:cubicBezTo>
                    <a:pt x="27047" y="3471087"/>
                    <a:pt x="17685" y="3467209"/>
                    <a:pt x="10781" y="3460306"/>
                  </a:cubicBezTo>
                  <a:cubicBezTo>
                    <a:pt x="3878" y="3453403"/>
                    <a:pt x="0" y="3444040"/>
                    <a:pt x="0" y="3434277"/>
                  </a:cubicBezTo>
                  <a:lnTo>
                    <a:pt x="0" y="36810"/>
                  </a:lnTo>
                  <a:cubicBezTo>
                    <a:pt x="0" y="27047"/>
                    <a:pt x="3878" y="17685"/>
                    <a:pt x="10781" y="10781"/>
                  </a:cubicBezTo>
                  <a:cubicBezTo>
                    <a:pt x="17685" y="3878"/>
                    <a:pt x="27047" y="0"/>
                    <a:pt x="36810" y="0"/>
                  </a:cubicBezTo>
                  <a:close/>
                </a:path>
              </a:pathLst>
            </a:custGeom>
            <a:solidFill>
              <a:srgbClr val="E3F1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822456" cy="347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6947" y="3078738"/>
            <a:ext cx="8247425" cy="884241"/>
            <a:chOff x="0" y="0"/>
            <a:chExt cx="6819578" cy="7311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9578" cy="731155"/>
            </a:xfrm>
            <a:custGeom>
              <a:avLst/>
              <a:gdLst/>
              <a:ahLst/>
              <a:cxnLst/>
              <a:rect r="r" b="b" t="t" l="l"/>
              <a:pathLst>
                <a:path h="731155" w="6819578">
                  <a:moveTo>
                    <a:pt x="669511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95118" y="0"/>
                  </a:lnTo>
                  <a:cubicBezTo>
                    <a:pt x="6763698" y="0"/>
                    <a:pt x="6819578" y="55880"/>
                    <a:pt x="6819578" y="124460"/>
                  </a:cubicBezTo>
                  <a:lnTo>
                    <a:pt x="6819578" y="606695"/>
                  </a:lnTo>
                  <a:cubicBezTo>
                    <a:pt x="6819578" y="675275"/>
                    <a:pt x="6763698" y="731155"/>
                    <a:pt x="6695118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3904" y="2977895"/>
            <a:ext cx="1122793" cy="112279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3325" y="4682945"/>
            <a:ext cx="8211046" cy="883958"/>
            <a:chOff x="0" y="0"/>
            <a:chExt cx="6791666" cy="7311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282" y="4582103"/>
            <a:ext cx="1122793" cy="112279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3791" y="3212530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19" y="0"/>
                </a:lnTo>
                <a:lnTo>
                  <a:pt x="623019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0169" y="4867159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3325" y="6386764"/>
            <a:ext cx="8258381" cy="889054"/>
            <a:chOff x="0" y="0"/>
            <a:chExt cx="6791666" cy="7311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00282" y="6285922"/>
            <a:ext cx="1122793" cy="112279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50169" y="6570977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33325" y="8062007"/>
            <a:ext cx="8258381" cy="889054"/>
            <a:chOff x="0" y="0"/>
            <a:chExt cx="6791666" cy="7311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AD795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00282" y="7961165"/>
            <a:ext cx="1122793" cy="112279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50169" y="8246221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5"/>
                </a:lnTo>
                <a:lnTo>
                  <a:pt x="0" y="584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606670" y="3190928"/>
            <a:ext cx="7201011" cy="909761"/>
            <a:chOff x="0" y="0"/>
            <a:chExt cx="6819578" cy="86157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19578" cy="861572"/>
            </a:xfrm>
            <a:custGeom>
              <a:avLst/>
              <a:gdLst/>
              <a:ahLst/>
              <a:cxnLst/>
              <a:rect r="r" b="b" t="t" l="l"/>
              <a:pathLst>
                <a:path h="861572" w="6819578">
                  <a:moveTo>
                    <a:pt x="6695118" y="861571"/>
                  </a:moveTo>
                  <a:lnTo>
                    <a:pt x="124460" y="861571"/>
                  </a:lnTo>
                  <a:cubicBezTo>
                    <a:pt x="55880" y="861571"/>
                    <a:pt x="0" y="805691"/>
                    <a:pt x="0" y="737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95118" y="0"/>
                  </a:lnTo>
                  <a:cubicBezTo>
                    <a:pt x="6763698" y="0"/>
                    <a:pt x="6819578" y="55880"/>
                    <a:pt x="6819578" y="124460"/>
                  </a:cubicBezTo>
                  <a:lnTo>
                    <a:pt x="6819578" y="737111"/>
                  </a:lnTo>
                  <a:cubicBezTo>
                    <a:pt x="6819578" y="805691"/>
                    <a:pt x="6763698" y="861572"/>
                    <a:pt x="6695118" y="861572"/>
                  </a:cubicBezTo>
                  <a:close/>
                </a:path>
              </a:pathLst>
            </a:custGeom>
            <a:solidFill>
              <a:srgbClr val="F8DF8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73627" y="2977895"/>
            <a:ext cx="1122793" cy="1122793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AD26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643048" y="4773825"/>
            <a:ext cx="7366868" cy="999673"/>
            <a:chOff x="0" y="0"/>
            <a:chExt cx="6791666" cy="9216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91666" cy="921619"/>
            </a:xfrm>
            <a:custGeom>
              <a:avLst/>
              <a:gdLst/>
              <a:ahLst/>
              <a:cxnLst/>
              <a:rect r="r" b="b" t="t" l="l"/>
              <a:pathLst>
                <a:path h="921619" w="6791666">
                  <a:moveTo>
                    <a:pt x="6667206" y="921619"/>
                  </a:moveTo>
                  <a:lnTo>
                    <a:pt x="124460" y="921619"/>
                  </a:lnTo>
                  <a:cubicBezTo>
                    <a:pt x="55880" y="921619"/>
                    <a:pt x="0" y="865739"/>
                    <a:pt x="0" y="797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797159"/>
                  </a:lnTo>
                  <a:cubicBezTo>
                    <a:pt x="6791666" y="865739"/>
                    <a:pt x="6735786" y="921619"/>
                    <a:pt x="6667206" y="921619"/>
                  </a:cubicBezTo>
                  <a:close/>
                </a:path>
              </a:pathLst>
            </a:custGeom>
            <a:solidFill>
              <a:srgbClr val="F8DF8C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274041" y="4712265"/>
            <a:ext cx="1122793" cy="1122793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6AD26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0490655" y="3254120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6" y="0"/>
                </a:lnTo>
                <a:lnTo>
                  <a:pt x="689566" y="689567"/>
                </a:lnTo>
                <a:lnTo>
                  <a:pt x="0" y="68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424404" y="378842"/>
            <a:ext cx="1173460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and Future Works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11351" y="3340551"/>
            <a:ext cx="7151977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Identification of Gherkins Pests.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11351" y="5044986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Pest re-identification and detection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11351" y="6698999"/>
            <a:ext cx="7677055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Validate the two models output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11351" y="8374242"/>
            <a:ext cx="7677055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Creating mobile application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3325" y="1895222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39E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of the components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521074" y="3340551"/>
            <a:ext cx="7151977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Provide translated pest control solutions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82560" y="4914784"/>
            <a:ext cx="632512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Provide augmented reality based pest visulaization.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79890" y="1895222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39E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Implementations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0471398" y="4928879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6" y="0"/>
                </a:lnTo>
                <a:lnTo>
                  <a:pt x="689566" y="689566"/>
                </a:lnTo>
                <a:lnTo>
                  <a:pt x="0" y="68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8407" y="8482824"/>
            <a:ext cx="1361472" cy="1259980"/>
          </a:xfrm>
          <a:custGeom>
            <a:avLst/>
            <a:gdLst/>
            <a:ahLst/>
            <a:cxnLst/>
            <a:rect r="r" b="b" t="t" l="l"/>
            <a:pathLst>
              <a:path h="1259980" w="1361472">
                <a:moveTo>
                  <a:pt x="0" y="0"/>
                </a:moveTo>
                <a:lnTo>
                  <a:pt x="1361472" y="0"/>
                </a:lnTo>
                <a:lnTo>
                  <a:pt x="1361472" y="1259980"/>
                </a:lnTo>
                <a:lnTo>
                  <a:pt x="0" y="1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8296" y="8482824"/>
            <a:ext cx="1266891" cy="1259980"/>
          </a:xfrm>
          <a:custGeom>
            <a:avLst/>
            <a:gdLst/>
            <a:ahLst/>
            <a:cxnLst/>
            <a:rect r="r" b="b" t="t" l="l"/>
            <a:pathLst>
              <a:path h="1259980" w="1266891">
                <a:moveTo>
                  <a:pt x="0" y="0"/>
                </a:moveTo>
                <a:lnTo>
                  <a:pt x="1266890" y="0"/>
                </a:lnTo>
                <a:lnTo>
                  <a:pt x="1266890" y="1259980"/>
                </a:lnTo>
                <a:lnTo>
                  <a:pt x="0" y="1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39554" y="8219289"/>
            <a:ext cx="2541582" cy="1787050"/>
          </a:xfrm>
          <a:custGeom>
            <a:avLst/>
            <a:gdLst/>
            <a:ahLst/>
            <a:cxnLst/>
            <a:rect r="r" b="b" t="t" l="l"/>
            <a:pathLst>
              <a:path h="1787050" w="2541582">
                <a:moveTo>
                  <a:pt x="0" y="0"/>
                </a:moveTo>
                <a:lnTo>
                  <a:pt x="2541582" y="0"/>
                </a:lnTo>
                <a:lnTo>
                  <a:pt x="2541582" y="1787050"/>
                </a:lnTo>
                <a:lnTo>
                  <a:pt x="0" y="1787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75970" y="4656996"/>
            <a:ext cx="3068446" cy="1726001"/>
          </a:xfrm>
          <a:custGeom>
            <a:avLst/>
            <a:gdLst/>
            <a:ahLst/>
            <a:cxnLst/>
            <a:rect r="r" b="b" t="t" l="l"/>
            <a:pathLst>
              <a:path h="1726001" w="3068446">
                <a:moveTo>
                  <a:pt x="0" y="0"/>
                </a:moveTo>
                <a:lnTo>
                  <a:pt x="3068447" y="0"/>
                </a:lnTo>
                <a:lnTo>
                  <a:pt x="3068447" y="1726001"/>
                </a:lnTo>
                <a:lnTo>
                  <a:pt x="0" y="1726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77330" y="7993358"/>
            <a:ext cx="1719194" cy="2012981"/>
          </a:xfrm>
          <a:custGeom>
            <a:avLst/>
            <a:gdLst/>
            <a:ahLst/>
            <a:cxnLst/>
            <a:rect r="r" b="b" t="t" l="l"/>
            <a:pathLst>
              <a:path h="2012981" w="1719194">
                <a:moveTo>
                  <a:pt x="0" y="0"/>
                </a:moveTo>
                <a:lnTo>
                  <a:pt x="1719194" y="0"/>
                </a:lnTo>
                <a:lnTo>
                  <a:pt x="1719194" y="2012981"/>
                </a:lnTo>
                <a:lnTo>
                  <a:pt x="0" y="2012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60086" y="8219289"/>
            <a:ext cx="1146659" cy="1410343"/>
          </a:xfrm>
          <a:custGeom>
            <a:avLst/>
            <a:gdLst/>
            <a:ahLst/>
            <a:cxnLst/>
            <a:rect r="r" b="b" t="t" l="l"/>
            <a:pathLst>
              <a:path h="1410343" w="1146659">
                <a:moveTo>
                  <a:pt x="0" y="0"/>
                </a:moveTo>
                <a:lnTo>
                  <a:pt x="1146660" y="0"/>
                </a:lnTo>
                <a:lnTo>
                  <a:pt x="1146660" y="1410343"/>
                </a:lnTo>
                <a:lnTo>
                  <a:pt x="0" y="14103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05202" y="8146616"/>
            <a:ext cx="1154098" cy="1483016"/>
          </a:xfrm>
          <a:custGeom>
            <a:avLst/>
            <a:gdLst/>
            <a:ahLst/>
            <a:cxnLst/>
            <a:rect r="r" b="b" t="t" l="l"/>
            <a:pathLst>
              <a:path h="1483016" w="1154098">
                <a:moveTo>
                  <a:pt x="0" y="0"/>
                </a:moveTo>
                <a:lnTo>
                  <a:pt x="1154098" y="0"/>
                </a:lnTo>
                <a:lnTo>
                  <a:pt x="1154098" y="1483016"/>
                </a:lnTo>
                <a:lnTo>
                  <a:pt x="0" y="14830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80073"/>
            <a:ext cx="971392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and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6268" y="2415699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2383" y="3213007"/>
            <a:ext cx="4701490" cy="478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React Native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Expo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Jupyter Notebook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Colab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 Server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Node Server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OpenCV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453632" y="2223805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23863" y="3021113"/>
            <a:ext cx="2772661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Yolov8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71630" y="2223805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06746" y="3021113"/>
            <a:ext cx="324289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Inception V3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0073"/>
            <a:ext cx="441729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9840" y="2084469"/>
            <a:ext cx="15799460" cy="100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[1] Nitharshana Mahenthira, "Smart Pest Management: An Augmented Reality-Based Approach for an Organic Cultivation," in IEEE, Ankara, Turkey, 2021.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9840" y="3553371"/>
            <a:ext cx="15799460" cy="100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[2] </a:t>
            </a: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Ascharya Soni , "Pest Identification and Control using Deep Learning and Augmented Reality," in IEEE, 2022.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9840" y="5024002"/>
            <a:ext cx="15799460" cy="151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[3] Hiroaki Kuzuhara, "Insect Pest Detection and Identification Method Based on Deep Learning," in Society of Instrument and Control Engineers of Japan (SICE), Chiang Mai, Thailand, 2020.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8770" y="2782026"/>
            <a:ext cx="3928239" cy="5372908"/>
            <a:chOff x="0" y="0"/>
            <a:chExt cx="5237652" cy="71638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594581"/>
              <a:ext cx="523765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3B3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Jinasena H.D.S.S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638733"/>
              <a:ext cx="523765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3B31"/>
                  </a:solidFill>
                  <a:latin typeface="Aileron"/>
                  <a:ea typeface="Aileron"/>
                  <a:cs typeface="Aileron"/>
                  <a:sym typeface="Aileron"/>
                </a:rPr>
                <a:t>IT21042560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807779" y="0"/>
              <a:ext cx="3622094" cy="5258369"/>
            </a:xfrm>
            <a:custGeom>
              <a:avLst/>
              <a:gdLst/>
              <a:ahLst/>
              <a:cxnLst/>
              <a:rect r="r" b="b" t="t" l="l"/>
              <a:pathLst>
                <a:path h="5258369" w="3622094">
                  <a:moveTo>
                    <a:pt x="0" y="0"/>
                  </a:moveTo>
                  <a:lnTo>
                    <a:pt x="3622094" y="0"/>
                  </a:lnTo>
                  <a:lnTo>
                    <a:pt x="3622094" y="5258369"/>
                  </a:lnTo>
                  <a:lnTo>
                    <a:pt x="0" y="525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003" t="0" r="-1500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00796" y="7020824"/>
            <a:ext cx="4043204" cy="1696085"/>
            <a:chOff x="0" y="0"/>
            <a:chExt cx="5390939" cy="22614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5390939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3B3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Dayarathna T.W.K.D.A.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36302"/>
              <a:ext cx="539093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3B31"/>
                  </a:solidFill>
                  <a:latin typeface="Aileron"/>
                  <a:ea typeface="Aileron"/>
                  <a:cs typeface="Aileron"/>
                  <a:sym typeface="Aileron"/>
                </a:rPr>
                <a:t>IT20254216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00224" y="2782026"/>
            <a:ext cx="3928239" cy="5372908"/>
            <a:chOff x="0" y="0"/>
            <a:chExt cx="5237652" cy="71638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594581"/>
              <a:ext cx="523765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3B3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Nissanka K G T R 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38733"/>
              <a:ext cx="523765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3B31"/>
                  </a:solidFill>
                  <a:latin typeface="Aileron"/>
                  <a:ea typeface="Aileron"/>
                  <a:cs typeface="Aileron"/>
                  <a:sym typeface="Aileron"/>
                </a:rPr>
                <a:t>IT 21045530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807779" y="0"/>
              <a:ext cx="3622094" cy="5258369"/>
            </a:xfrm>
            <a:custGeom>
              <a:avLst/>
              <a:gdLst/>
              <a:ahLst/>
              <a:cxnLst/>
              <a:rect r="r" b="b" t="t" l="l"/>
              <a:pathLst>
                <a:path h="5258369" w="3622094">
                  <a:moveTo>
                    <a:pt x="0" y="0"/>
                  </a:moveTo>
                  <a:lnTo>
                    <a:pt x="3622094" y="0"/>
                  </a:lnTo>
                  <a:lnTo>
                    <a:pt x="3622094" y="5258369"/>
                  </a:lnTo>
                  <a:lnTo>
                    <a:pt x="0" y="5258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61" r="0" b="-1661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716128" y="2782026"/>
            <a:ext cx="3158541" cy="3943523"/>
          </a:xfrm>
          <a:custGeom>
            <a:avLst/>
            <a:gdLst/>
            <a:ahLst/>
            <a:cxnLst/>
            <a:rect r="r" b="b" t="t" l="l"/>
            <a:pathLst>
              <a:path h="3943523" w="3158541">
                <a:moveTo>
                  <a:pt x="0" y="0"/>
                </a:moveTo>
                <a:lnTo>
                  <a:pt x="3158541" y="0"/>
                </a:lnTo>
                <a:lnTo>
                  <a:pt x="3158541" y="3943523"/>
                </a:lnTo>
                <a:lnTo>
                  <a:pt x="0" y="39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93" t="0" r="-1258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22011" y="2782026"/>
            <a:ext cx="3037289" cy="3909624"/>
          </a:xfrm>
          <a:custGeom>
            <a:avLst/>
            <a:gdLst/>
            <a:ahLst/>
            <a:cxnLst/>
            <a:rect r="r" b="b" t="t" l="l"/>
            <a:pathLst>
              <a:path h="3909624" w="3037289">
                <a:moveTo>
                  <a:pt x="0" y="0"/>
                </a:moveTo>
                <a:lnTo>
                  <a:pt x="3037289" y="0"/>
                </a:lnTo>
                <a:lnTo>
                  <a:pt x="3037289" y="3909623"/>
                </a:lnTo>
                <a:lnTo>
                  <a:pt x="0" y="3909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894431"/>
            <a:ext cx="664284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Meet Our Team 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00510" y="6963674"/>
            <a:ext cx="392823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3B31"/>
                </a:solidFill>
                <a:latin typeface="Aileron Bold"/>
                <a:ea typeface="Aileron Bold"/>
                <a:cs typeface="Aileron Bold"/>
                <a:sym typeface="Aileron Bold"/>
              </a:rPr>
              <a:t>Perera H.M.A.G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00510" y="7749169"/>
            <a:ext cx="392823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IT21022388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707467" y="2782026"/>
            <a:ext cx="2714897" cy="3909624"/>
          </a:xfrm>
          <a:custGeom>
            <a:avLst/>
            <a:gdLst/>
            <a:ahLst/>
            <a:cxnLst/>
            <a:rect r="r" b="b" t="t" l="l"/>
            <a:pathLst>
              <a:path h="3909624" w="2714897">
                <a:moveTo>
                  <a:pt x="0" y="0"/>
                </a:moveTo>
                <a:lnTo>
                  <a:pt x="2714897" y="0"/>
                </a:lnTo>
                <a:lnTo>
                  <a:pt x="2714897" y="3909623"/>
                </a:lnTo>
                <a:lnTo>
                  <a:pt x="0" y="3909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068" t="0" r="-23256" b="-50294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573" y="1795325"/>
            <a:ext cx="3462457" cy="8776797"/>
          </a:xfrm>
          <a:custGeom>
            <a:avLst/>
            <a:gdLst/>
            <a:ahLst/>
            <a:cxnLst/>
            <a:rect r="r" b="b" t="t" l="l"/>
            <a:pathLst>
              <a:path h="8776797" w="3462457">
                <a:moveTo>
                  <a:pt x="0" y="0"/>
                </a:moveTo>
                <a:lnTo>
                  <a:pt x="3462457" y="0"/>
                </a:lnTo>
                <a:lnTo>
                  <a:pt x="3462457" y="8776797"/>
                </a:lnTo>
                <a:lnTo>
                  <a:pt x="0" y="8776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890" t="0" r="-17105" b="-6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0920" y="5001934"/>
            <a:ext cx="128661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IT20254216  |  Dayarathna T.W.K.D.A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1073" y="6648377"/>
            <a:ext cx="128661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Specialization : Software Engineering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16747" y="-159487"/>
            <a:ext cx="3107934" cy="4475621"/>
          </a:xfrm>
          <a:custGeom>
            <a:avLst/>
            <a:gdLst/>
            <a:ahLst/>
            <a:cxnLst/>
            <a:rect r="r" b="b" t="t" l="l"/>
            <a:pathLst>
              <a:path h="4475621" w="3107934">
                <a:moveTo>
                  <a:pt x="0" y="0"/>
                </a:moveTo>
                <a:lnTo>
                  <a:pt x="3107934" y="0"/>
                </a:lnTo>
                <a:lnTo>
                  <a:pt x="3107934" y="4475621"/>
                </a:lnTo>
                <a:lnTo>
                  <a:pt x="0" y="4475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068" t="0" r="-23256" b="-50294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3804" y="734100"/>
            <a:ext cx="9270991" cy="6953243"/>
          </a:xfrm>
          <a:custGeom>
            <a:avLst/>
            <a:gdLst/>
            <a:ahLst/>
            <a:cxnLst/>
            <a:rect r="r" b="b" t="t" l="l"/>
            <a:pathLst>
              <a:path h="6953243" w="9270991">
                <a:moveTo>
                  <a:pt x="0" y="0"/>
                </a:moveTo>
                <a:lnTo>
                  <a:pt x="9270992" y="0"/>
                </a:lnTo>
                <a:lnTo>
                  <a:pt x="927099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920800" y="734100"/>
            <a:ext cx="6367200" cy="703800"/>
            <a:chOff x="0" y="0"/>
            <a:chExt cx="8489600" cy="9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89569" cy="938403"/>
            </a:xfrm>
            <a:custGeom>
              <a:avLst/>
              <a:gdLst/>
              <a:ahLst/>
              <a:cxnLst/>
              <a:rect r="r" b="b" t="t" l="l"/>
              <a:pathLst>
                <a:path h="938403" w="8489569">
                  <a:moveTo>
                    <a:pt x="0" y="0"/>
                  </a:moveTo>
                  <a:lnTo>
                    <a:pt x="8489569" y="0"/>
                  </a:lnTo>
                  <a:lnTo>
                    <a:pt x="8489569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2468176" y="3947247"/>
            <a:ext cx="6983552" cy="5825403"/>
          </a:xfrm>
          <a:custGeom>
            <a:avLst/>
            <a:gdLst/>
            <a:ahLst/>
            <a:cxnLst/>
            <a:rect r="r" b="b" t="t" l="l"/>
            <a:pathLst>
              <a:path h="5825403" w="6983552">
                <a:moveTo>
                  <a:pt x="0" y="0"/>
                </a:moveTo>
                <a:lnTo>
                  <a:pt x="6983552" y="0"/>
                </a:lnTo>
                <a:lnTo>
                  <a:pt x="6983552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20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0" y="9258300"/>
            <a:ext cx="6047400" cy="1028700"/>
            <a:chOff x="0" y="0"/>
            <a:chExt cx="8063200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63230" cy="1371572"/>
            </a:xfrm>
            <a:custGeom>
              <a:avLst/>
              <a:gdLst/>
              <a:ahLst/>
              <a:cxnLst/>
              <a:rect r="r" b="b" t="t" l="l"/>
              <a:pathLst>
                <a:path h="1371572" w="8063230">
                  <a:moveTo>
                    <a:pt x="0" y="0"/>
                  </a:moveTo>
                  <a:lnTo>
                    <a:pt x="8063230" y="0"/>
                  </a:lnTo>
                  <a:lnTo>
                    <a:pt x="8063230" y="1371572"/>
                  </a:lnTo>
                  <a:lnTo>
                    <a:pt x="0" y="1371572"/>
                  </a:lnTo>
                  <a:close/>
                </a:path>
              </a:pathLst>
            </a:custGeom>
            <a:solidFill>
              <a:srgbClr val="7C8C03">
                <a:alpha val="57255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6450" y="580650"/>
            <a:ext cx="817755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 &amp; Research Question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4526" y="2870871"/>
            <a:ext cx="7042474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Aileron"/>
                <a:ea typeface="Aileron"/>
                <a:cs typeface="Aileron"/>
                <a:sym typeface="Aileron"/>
              </a:rPr>
              <a:t>Traditi</a:t>
            </a:r>
            <a:r>
              <a:rPr lang="en-US" sz="2499">
                <a:solidFill>
                  <a:srgbClr val="010101"/>
                </a:solidFill>
                <a:latin typeface="Aileron"/>
                <a:ea typeface="Aileron"/>
                <a:cs typeface="Aileron"/>
                <a:sym typeface="Aileron"/>
              </a:rPr>
              <a:t>onal farming practices often involve uniform fertiliser application, leading to unpredictable harvest yields.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Aileron"/>
                <a:ea typeface="Aileron"/>
                <a:cs typeface="Aileron"/>
                <a:sym typeface="Aileron"/>
              </a:rPr>
              <a:t>It makes a variance between expected and actual harvests incurs additional costs for farmers.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Aileron"/>
                <a:ea typeface="Aileron"/>
                <a:cs typeface="Aileron"/>
                <a:sym typeface="Aileron"/>
              </a:rPr>
              <a:t>Introducing a predictive harvesting component can mitigate these challenges by providing insights into actual harvest outcomes and optimising fertiliser application.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58400" y="2025261"/>
            <a:ext cx="13629600" cy="699000"/>
            <a:chOff x="0" y="0"/>
            <a:chExt cx="18172800" cy="9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2812" cy="932053"/>
            </a:xfrm>
            <a:custGeom>
              <a:avLst/>
              <a:gdLst/>
              <a:ahLst/>
              <a:cxnLst/>
              <a:rect r="r" b="b" t="t" l="l"/>
              <a:pathLst>
                <a:path h="932053" w="18172812">
                  <a:moveTo>
                    <a:pt x="0" y="0"/>
                  </a:moveTo>
                  <a:lnTo>
                    <a:pt x="18172812" y="0"/>
                  </a:lnTo>
                  <a:lnTo>
                    <a:pt x="18172812" y="932053"/>
                  </a:lnTo>
                  <a:lnTo>
                    <a:pt x="0" y="932053"/>
                  </a:lnTo>
                  <a:close/>
                </a:path>
              </a:pathLst>
            </a:custGeom>
            <a:solidFill>
              <a:srgbClr val="7C8C03">
                <a:alpha val="57255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0" y="9583200"/>
            <a:ext cx="6504600" cy="703800"/>
            <a:chOff x="0" y="0"/>
            <a:chExt cx="8672800" cy="93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72830" cy="938403"/>
            </a:xfrm>
            <a:custGeom>
              <a:avLst/>
              <a:gdLst/>
              <a:ahLst/>
              <a:cxnLst/>
              <a:rect r="r" b="b" t="t" l="l"/>
              <a:pathLst>
                <a:path h="938403" w="8672830">
                  <a:moveTo>
                    <a:pt x="0" y="0"/>
                  </a:moveTo>
                  <a:lnTo>
                    <a:pt x="8672830" y="0"/>
                  </a:lnTo>
                  <a:lnTo>
                    <a:pt x="8672830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6450" y="929886"/>
            <a:ext cx="81775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2175" y="2174736"/>
            <a:ext cx="1058013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Actual Harvest Prediction And the Knowledge Base System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055225" y="3533308"/>
            <a:ext cx="2909510" cy="1394611"/>
          </a:xfrm>
          <a:prstGeom prst="line">
            <a:avLst/>
          </a:prstGeom>
          <a:ln cap="rnd" w="47625">
            <a:solidFill>
              <a:srgbClr val="324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5611301" y="5598642"/>
            <a:ext cx="2914830" cy="569910"/>
          </a:xfrm>
          <a:prstGeom prst="line">
            <a:avLst/>
          </a:prstGeom>
          <a:ln cap="rnd" w="47625">
            <a:solidFill>
              <a:srgbClr val="324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437777" y="6854434"/>
            <a:ext cx="3476222" cy="713230"/>
          </a:xfrm>
          <a:prstGeom prst="line">
            <a:avLst/>
          </a:prstGeom>
          <a:ln cap="rnd" w="47625">
            <a:solidFill>
              <a:srgbClr val="324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055225" y="7583576"/>
            <a:ext cx="2636266" cy="1844169"/>
          </a:xfrm>
          <a:prstGeom prst="line">
            <a:avLst/>
          </a:prstGeom>
          <a:ln cap="rnd" w="47625">
            <a:solidFill>
              <a:srgbClr val="324A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835039" y="4287287"/>
            <a:ext cx="3776262" cy="3762530"/>
          </a:xfrm>
          <a:custGeom>
            <a:avLst/>
            <a:gdLst/>
            <a:ahLst/>
            <a:cxnLst/>
            <a:rect r="r" b="b" t="t" l="l"/>
            <a:pathLst>
              <a:path h="3762530" w="3776262">
                <a:moveTo>
                  <a:pt x="0" y="0"/>
                </a:moveTo>
                <a:lnTo>
                  <a:pt x="3776262" y="0"/>
                </a:lnTo>
                <a:lnTo>
                  <a:pt x="3776262" y="3762529"/>
                </a:lnTo>
                <a:lnTo>
                  <a:pt x="0" y="376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97778" y="3072753"/>
            <a:ext cx="8591459" cy="952933"/>
            <a:chOff x="0" y="0"/>
            <a:chExt cx="6591957" cy="7311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91957" cy="731155"/>
            </a:xfrm>
            <a:custGeom>
              <a:avLst/>
              <a:gdLst/>
              <a:ahLst/>
              <a:cxnLst/>
              <a:rect r="r" b="b" t="t" l="l"/>
              <a:pathLst>
                <a:path h="731155" w="6591957">
                  <a:moveTo>
                    <a:pt x="6467497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67497" y="0"/>
                  </a:lnTo>
                  <a:cubicBezTo>
                    <a:pt x="6536077" y="0"/>
                    <a:pt x="6591957" y="55880"/>
                    <a:pt x="6591957" y="124460"/>
                  </a:cubicBezTo>
                  <a:lnTo>
                    <a:pt x="6591957" y="606695"/>
                  </a:lnTo>
                  <a:cubicBezTo>
                    <a:pt x="6591957" y="675275"/>
                    <a:pt x="6536077" y="731155"/>
                    <a:pt x="6467497" y="731155"/>
                  </a:cubicBezTo>
                  <a:close/>
                </a:path>
              </a:pathLst>
            </a:custGeom>
            <a:solidFill>
              <a:srgbClr val="D6AD26">
                <a:alpha val="60000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964735" y="2971911"/>
            <a:ext cx="1122793" cy="112279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5811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8201641" y="3212217"/>
            <a:ext cx="648981" cy="674005"/>
          </a:xfrm>
          <a:custGeom>
            <a:avLst/>
            <a:gdLst/>
            <a:ahLst/>
            <a:cxnLst/>
            <a:rect r="r" b="b" t="t" l="l"/>
            <a:pathLst>
              <a:path h="674005" w="648981">
                <a:moveTo>
                  <a:pt x="0" y="0"/>
                </a:moveTo>
                <a:lnTo>
                  <a:pt x="648981" y="0"/>
                </a:lnTo>
                <a:lnTo>
                  <a:pt x="648981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212182" y="3208806"/>
            <a:ext cx="7515052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Build a machine learning model for harvest prediction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578940" y="5451651"/>
            <a:ext cx="2288460" cy="1343301"/>
            <a:chOff x="0" y="0"/>
            <a:chExt cx="3051280" cy="179106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47625"/>
              <a:ext cx="3051280" cy="943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1"/>
                </a:lnSpc>
              </a:pPr>
              <a:r>
                <a:rPr lang="en-US" sz="2661">
                  <a:solidFill>
                    <a:srgbClr val="F7F7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SPECIFIC</a:t>
              </a:r>
            </a:p>
            <a:p>
              <a:pPr algn="ctr">
                <a:lnSpc>
                  <a:spcPts val="2661"/>
                </a:lnSpc>
              </a:pPr>
              <a:r>
                <a:rPr lang="en-US" sz="2661">
                  <a:solidFill>
                    <a:srgbClr val="F7F7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OBJECTIVE</a:t>
              </a:r>
              <a:r>
                <a:rPr lang="en-US" sz="2661">
                  <a:solidFill>
                    <a:srgbClr val="F7F7F7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9269" y="1143336"/>
              <a:ext cx="2732742" cy="647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5"/>
                </a:lnSpc>
              </a:pPr>
              <a:r>
                <a:rPr lang="en-US" sz="1663">
                  <a:solidFill>
                    <a:srgbClr val="F7F7F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Actual Harvest Prediction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47042" y="4982935"/>
            <a:ext cx="8851744" cy="1292190"/>
            <a:chOff x="0" y="0"/>
            <a:chExt cx="6791666" cy="9914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91666" cy="991457"/>
            </a:xfrm>
            <a:custGeom>
              <a:avLst/>
              <a:gdLst/>
              <a:ahLst/>
              <a:cxnLst/>
              <a:rect r="r" b="b" t="t" l="l"/>
              <a:pathLst>
                <a:path h="991457" w="6791666">
                  <a:moveTo>
                    <a:pt x="6667206" y="991457"/>
                  </a:moveTo>
                  <a:lnTo>
                    <a:pt x="124460" y="991457"/>
                  </a:lnTo>
                  <a:cubicBezTo>
                    <a:pt x="55880" y="991457"/>
                    <a:pt x="0" y="935577"/>
                    <a:pt x="0" y="8669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866997"/>
                  </a:lnTo>
                  <a:cubicBezTo>
                    <a:pt x="6791666" y="935577"/>
                    <a:pt x="6735786" y="991457"/>
                    <a:pt x="6667206" y="991457"/>
                  </a:cubicBezTo>
                  <a:close/>
                </a:path>
              </a:pathLst>
            </a:custGeom>
            <a:solidFill>
              <a:srgbClr val="D6AD26">
                <a:alpha val="60000"/>
              </a:srgbClr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526132" y="4963885"/>
            <a:ext cx="1311110" cy="1269512"/>
            <a:chOff x="0" y="0"/>
            <a:chExt cx="8543602" cy="82725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43602" cy="8272536"/>
            </a:xfrm>
            <a:custGeom>
              <a:avLst/>
              <a:gdLst/>
              <a:ahLst/>
              <a:cxnLst/>
              <a:rect r="r" b="b" t="t" l="l"/>
              <a:pathLst>
                <a:path h="8272536" w="8543602">
                  <a:moveTo>
                    <a:pt x="4271801" y="0"/>
                  </a:moveTo>
                  <a:cubicBezTo>
                    <a:pt x="1912550" y="0"/>
                    <a:pt x="0" y="1851870"/>
                    <a:pt x="0" y="4136268"/>
                  </a:cubicBezTo>
                  <a:cubicBezTo>
                    <a:pt x="0" y="6420666"/>
                    <a:pt x="1912550" y="8272536"/>
                    <a:pt x="4271801" y="8272536"/>
                  </a:cubicBezTo>
                  <a:cubicBezTo>
                    <a:pt x="6631051" y="8272536"/>
                    <a:pt x="8543602" y="6420666"/>
                    <a:pt x="8543602" y="4136268"/>
                  </a:cubicBezTo>
                  <a:cubicBezTo>
                    <a:pt x="8543602" y="1851870"/>
                    <a:pt x="6631051" y="0"/>
                    <a:pt x="4271801" y="0"/>
                  </a:cubicBezTo>
                  <a:close/>
                </a:path>
              </a:pathLst>
            </a:custGeom>
            <a:solidFill>
              <a:srgbClr val="455811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8898682" y="5296044"/>
            <a:ext cx="610748" cy="605195"/>
          </a:xfrm>
          <a:custGeom>
            <a:avLst/>
            <a:gdLst/>
            <a:ahLst/>
            <a:cxnLst/>
            <a:rect r="r" b="b" t="t" l="l"/>
            <a:pathLst>
              <a:path h="605195" w="610748">
                <a:moveTo>
                  <a:pt x="0" y="0"/>
                </a:moveTo>
                <a:lnTo>
                  <a:pt x="610748" y="0"/>
                </a:lnTo>
                <a:lnTo>
                  <a:pt x="610748" y="605195"/>
                </a:lnTo>
                <a:lnTo>
                  <a:pt x="0" y="60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860335" y="5264796"/>
            <a:ext cx="8238451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70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Analyse factors influencing harvest outcomes using factor analysis techniques.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47042" y="7107109"/>
            <a:ext cx="8851744" cy="952933"/>
            <a:chOff x="0" y="0"/>
            <a:chExt cx="6791666" cy="7311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D6AD26">
                <a:alpha val="60000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913999" y="7006267"/>
            <a:ext cx="1122793" cy="1122793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5811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9181618" y="7246573"/>
            <a:ext cx="655624" cy="674005"/>
          </a:xfrm>
          <a:custGeom>
            <a:avLst/>
            <a:gdLst/>
            <a:ahLst/>
            <a:cxnLst/>
            <a:rect r="r" b="b" t="t" l="l"/>
            <a:pathLst>
              <a:path h="674005" w="655624">
                <a:moveTo>
                  <a:pt x="0" y="0"/>
                </a:moveTo>
                <a:lnTo>
                  <a:pt x="655624" y="0"/>
                </a:lnTo>
                <a:lnTo>
                  <a:pt x="655624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860335" y="7419344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Create Knowledge Base chat bot</a:t>
            </a: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037492" y="8963124"/>
            <a:ext cx="8851744" cy="952933"/>
            <a:chOff x="0" y="0"/>
            <a:chExt cx="6791666" cy="7311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D6AD26">
                <a:alpha val="60000"/>
              </a:srgbClr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691491" y="8866348"/>
            <a:ext cx="1122793" cy="1122793"/>
            <a:chOff x="0" y="0"/>
            <a:chExt cx="635000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5811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7933132" y="9132627"/>
            <a:ext cx="665427" cy="674005"/>
          </a:xfrm>
          <a:custGeom>
            <a:avLst/>
            <a:gdLst/>
            <a:ahLst/>
            <a:cxnLst/>
            <a:rect r="r" b="b" t="t" l="l"/>
            <a:pathLst>
              <a:path h="674005" w="665427">
                <a:moveTo>
                  <a:pt x="0" y="0"/>
                </a:moveTo>
                <a:lnTo>
                  <a:pt x="665428" y="0"/>
                </a:lnTo>
                <a:lnTo>
                  <a:pt x="665428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8650785" y="9272061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Provide a farmer friendly application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947" y="4479834"/>
            <a:ext cx="8591459" cy="952933"/>
            <a:chOff x="0" y="0"/>
            <a:chExt cx="6591957" cy="731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91957" cy="731155"/>
            </a:xfrm>
            <a:custGeom>
              <a:avLst/>
              <a:gdLst/>
              <a:ahLst/>
              <a:cxnLst/>
              <a:rect r="r" b="b" t="t" l="l"/>
              <a:pathLst>
                <a:path h="731155" w="6591957">
                  <a:moveTo>
                    <a:pt x="6467497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67497" y="0"/>
                  </a:lnTo>
                  <a:cubicBezTo>
                    <a:pt x="6536077" y="0"/>
                    <a:pt x="6591957" y="55880"/>
                    <a:pt x="6591957" y="124460"/>
                  </a:cubicBezTo>
                  <a:lnTo>
                    <a:pt x="6591957" y="606695"/>
                  </a:lnTo>
                  <a:cubicBezTo>
                    <a:pt x="6591957" y="675275"/>
                    <a:pt x="6536077" y="731155"/>
                    <a:pt x="6467497" y="731155"/>
                  </a:cubicBezTo>
                  <a:close/>
                </a:path>
              </a:pathLst>
            </a:custGeom>
            <a:solidFill>
              <a:srgbClr val="D6AD26">
                <a:alpha val="6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3904" y="4378992"/>
            <a:ext cx="1122793" cy="112279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5581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00810" y="4619297"/>
            <a:ext cx="648981" cy="674005"/>
          </a:xfrm>
          <a:custGeom>
            <a:avLst/>
            <a:gdLst/>
            <a:ahLst/>
            <a:cxnLst/>
            <a:rect r="r" b="b" t="t" l="l"/>
            <a:pathLst>
              <a:path h="674005" w="648981">
                <a:moveTo>
                  <a:pt x="0" y="0"/>
                </a:moveTo>
                <a:lnTo>
                  <a:pt x="648981" y="0"/>
                </a:lnTo>
                <a:lnTo>
                  <a:pt x="648981" y="674006"/>
                </a:lnTo>
                <a:lnTo>
                  <a:pt x="0" y="674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15416" y="3753131"/>
            <a:ext cx="7664325" cy="1371319"/>
            <a:chOff x="0" y="0"/>
            <a:chExt cx="5880596" cy="1052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80596" cy="1052170"/>
            </a:xfrm>
            <a:custGeom>
              <a:avLst/>
              <a:gdLst/>
              <a:ahLst/>
              <a:cxnLst/>
              <a:rect r="r" b="b" t="t" l="l"/>
              <a:pathLst>
                <a:path h="1052170" w="5880596">
                  <a:moveTo>
                    <a:pt x="5756136" y="1052170"/>
                  </a:moveTo>
                  <a:lnTo>
                    <a:pt x="124460" y="1052170"/>
                  </a:lnTo>
                  <a:cubicBezTo>
                    <a:pt x="55880" y="1052170"/>
                    <a:pt x="0" y="996290"/>
                    <a:pt x="0" y="927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927710"/>
                  </a:lnTo>
                  <a:cubicBezTo>
                    <a:pt x="5880596" y="996290"/>
                    <a:pt x="5824717" y="1052170"/>
                    <a:pt x="5756137" y="1052170"/>
                  </a:cubicBezTo>
                  <a:close/>
                </a:path>
              </a:pathLst>
            </a:custGeom>
            <a:solidFill>
              <a:srgbClr val="E0693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15416" y="5569378"/>
            <a:ext cx="7664325" cy="1479167"/>
            <a:chOff x="0" y="0"/>
            <a:chExt cx="5880596" cy="11349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80596" cy="1134919"/>
            </a:xfrm>
            <a:custGeom>
              <a:avLst/>
              <a:gdLst/>
              <a:ahLst/>
              <a:cxnLst/>
              <a:rect r="r" b="b" t="t" l="l"/>
              <a:pathLst>
                <a:path h="1134919" w="5880596">
                  <a:moveTo>
                    <a:pt x="5756136" y="1134918"/>
                  </a:moveTo>
                  <a:lnTo>
                    <a:pt x="124460" y="1134918"/>
                  </a:lnTo>
                  <a:cubicBezTo>
                    <a:pt x="55880" y="1134918"/>
                    <a:pt x="0" y="1079038"/>
                    <a:pt x="0" y="10104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1010458"/>
                  </a:lnTo>
                  <a:cubicBezTo>
                    <a:pt x="5880596" y="1079038"/>
                    <a:pt x="5824717" y="1134919"/>
                    <a:pt x="5756137" y="1134919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846434" y="5881719"/>
            <a:ext cx="773031" cy="856163"/>
          </a:xfrm>
          <a:custGeom>
            <a:avLst/>
            <a:gdLst/>
            <a:ahLst/>
            <a:cxnLst/>
            <a:rect r="r" b="b" t="t" l="l"/>
            <a:pathLst>
              <a:path h="856163" w="773031">
                <a:moveTo>
                  <a:pt x="0" y="0"/>
                </a:moveTo>
                <a:lnTo>
                  <a:pt x="773031" y="0"/>
                </a:lnTo>
                <a:lnTo>
                  <a:pt x="773031" y="856164"/>
                </a:lnTo>
                <a:lnTo>
                  <a:pt x="0" y="85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46434" y="4070980"/>
            <a:ext cx="543022" cy="735621"/>
          </a:xfrm>
          <a:custGeom>
            <a:avLst/>
            <a:gdLst/>
            <a:ahLst/>
            <a:cxnLst/>
            <a:rect r="r" b="b" t="t" l="l"/>
            <a:pathLst>
              <a:path h="735621" w="543022">
                <a:moveTo>
                  <a:pt x="0" y="0"/>
                </a:moveTo>
                <a:lnTo>
                  <a:pt x="543021" y="0"/>
                </a:lnTo>
                <a:lnTo>
                  <a:pt x="543021" y="735621"/>
                </a:lnTo>
                <a:lnTo>
                  <a:pt x="0" y="735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315416" y="7493472"/>
            <a:ext cx="7664325" cy="1369855"/>
            <a:chOff x="0" y="0"/>
            <a:chExt cx="5880596" cy="10510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80596" cy="1051047"/>
            </a:xfrm>
            <a:custGeom>
              <a:avLst/>
              <a:gdLst/>
              <a:ahLst/>
              <a:cxnLst/>
              <a:rect r="r" b="b" t="t" l="l"/>
              <a:pathLst>
                <a:path h="1051047" w="5880596">
                  <a:moveTo>
                    <a:pt x="5756136" y="1051046"/>
                  </a:moveTo>
                  <a:lnTo>
                    <a:pt x="124460" y="1051046"/>
                  </a:lnTo>
                  <a:cubicBezTo>
                    <a:pt x="55880" y="1051046"/>
                    <a:pt x="0" y="995166"/>
                    <a:pt x="0" y="926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926587"/>
                  </a:lnTo>
                  <a:cubicBezTo>
                    <a:pt x="5880596" y="995166"/>
                    <a:pt x="5824717" y="1051047"/>
                    <a:pt x="5756137" y="1051047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710532" y="7796553"/>
            <a:ext cx="814824" cy="814824"/>
          </a:xfrm>
          <a:custGeom>
            <a:avLst/>
            <a:gdLst/>
            <a:ahLst/>
            <a:cxnLst/>
            <a:rect r="r" b="b" t="t" l="l"/>
            <a:pathLst>
              <a:path h="814824" w="814824">
                <a:moveTo>
                  <a:pt x="0" y="0"/>
                </a:moveTo>
                <a:lnTo>
                  <a:pt x="814825" y="0"/>
                </a:lnTo>
                <a:lnTo>
                  <a:pt x="814825" y="814824"/>
                </a:lnTo>
                <a:lnTo>
                  <a:pt x="0" y="814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61263" y="1019175"/>
            <a:ext cx="133654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 Evidence of Completion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0240" y="3231769"/>
            <a:ext cx="404232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15810" y="6004266"/>
            <a:ext cx="6814017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Predicting Actual Harvest using Random forest regression algorithm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96208" y="5909117"/>
            <a:ext cx="5983533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the most accurate model as the best model for the predictions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51405" y="4177300"/>
            <a:ext cx="5983533" cy="37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 Collection and data pre-processing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51405" y="7803281"/>
            <a:ext cx="5983533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Deploy the finalized model and python algorithms to the flask server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4876" y="4657397"/>
            <a:ext cx="7515052" cy="675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Build a machine learning model for harvest prediction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1864" y="413464"/>
            <a:ext cx="10573406" cy="4730036"/>
          </a:xfrm>
          <a:custGeom>
            <a:avLst/>
            <a:gdLst/>
            <a:ahLst/>
            <a:cxnLst/>
            <a:rect r="r" b="b" t="t" l="l"/>
            <a:pathLst>
              <a:path h="4730036" w="10573406">
                <a:moveTo>
                  <a:pt x="0" y="0"/>
                </a:moveTo>
                <a:lnTo>
                  <a:pt x="10573405" y="0"/>
                </a:lnTo>
                <a:lnTo>
                  <a:pt x="10573405" y="4730036"/>
                </a:lnTo>
                <a:lnTo>
                  <a:pt x="0" y="47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5" t="-19647" r="-2302" b="-116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2329" y="2185887"/>
            <a:ext cx="4564337" cy="5556098"/>
            <a:chOff x="0" y="0"/>
            <a:chExt cx="1202130" cy="14633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2130" cy="1463335"/>
            </a:xfrm>
            <a:custGeom>
              <a:avLst/>
              <a:gdLst/>
              <a:ahLst/>
              <a:cxnLst/>
              <a:rect r="r" b="b" t="t" l="l"/>
              <a:pathLst>
                <a:path h="1463335" w="1202130">
                  <a:moveTo>
                    <a:pt x="0" y="0"/>
                  </a:moveTo>
                  <a:lnTo>
                    <a:pt x="1202130" y="0"/>
                  </a:lnTo>
                  <a:lnTo>
                    <a:pt x="1202130" y="1463335"/>
                  </a:lnTo>
                  <a:lnTo>
                    <a:pt x="0" y="1463335"/>
                  </a:lnTo>
                  <a:close/>
                </a:path>
              </a:pathLst>
            </a:custGeom>
            <a:solidFill>
              <a:srgbClr val="43975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202130" cy="146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sz="22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Preprocessing techniques</a:t>
              </a:r>
            </a:p>
            <a:p>
              <a:pPr algn="l">
                <a:lnSpc>
                  <a:spcPts val="2759"/>
                </a:lnSpc>
              </a:pPr>
            </a:p>
            <a:p>
              <a:pPr algn="l" marL="496567" indent="-248284" lvl="1">
                <a:lnSpc>
                  <a:spcPts val="2759"/>
                </a:lnSpc>
                <a:buFont typeface="Arial"/>
                <a:buChar char="•"/>
              </a:pPr>
              <a:r>
                <a:rPr lang="en-US" sz="22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Removed unnecessary columns</a:t>
              </a:r>
            </a:p>
            <a:p>
              <a:pPr algn="l">
                <a:lnSpc>
                  <a:spcPts val="2759"/>
                </a:lnSpc>
              </a:pPr>
            </a:p>
            <a:p>
              <a:pPr algn="l" marL="496567" indent="-248284" lvl="1">
                <a:lnSpc>
                  <a:spcPts val="2759"/>
                </a:lnSpc>
                <a:buFont typeface="Arial"/>
                <a:buChar char="•"/>
              </a:pPr>
              <a:r>
                <a:rPr lang="en-US" sz="22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Handle null values</a:t>
              </a:r>
            </a:p>
            <a:p>
              <a:pPr algn="l">
                <a:lnSpc>
                  <a:spcPts val="2759"/>
                </a:lnSpc>
              </a:pPr>
            </a:p>
            <a:p>
              <a:pPr algn="l" marL="496567" indent="-248284" lvl="1">
                <a:lnSpc>
                  <a:spcPts val="2759"/>
                </a:lnSpc>
                <a:buFont typeface="Arial"/>
                <a:buChar char="•"/>
              </a:pPr>
              <a:r>
                <a:rPr lang="en-US" sz="22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Handled duplicate values</a:t>
              </a:r>
            </a:p>
            <a:p>
              <a:pPr algn="l">
                <a:lnSpc>
                  <a:spcPts val="2759"/>
                </a:lnSpc>
              </a:pPr>
            </a:p>
            <a:p>
              <a:pPr algn="l" marL="496567" indent="-248284" lvl="1">
                <a:lnSpc>
                  <a:spcPts val="2759"/>
                </a:lnSpc>
                <a:buFont typeface="Arial"/>
                <a:buChar char="•"/>
              </a:pPr>
              <a:r>
                <a:rPr lang="en-US" sz="22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one hot encoding</a:t>
              </a:r>
            </a:p>
            <a:p>
              <a:pPr algn="l">
                <a:lnSpc>
                  <a:spcPts val="2759"/>
                </a:lnSpc>
              </a:pPr>
            </a:p>
            <a:p>
              <a:pPr algn="l" marL="496567" indent="-248284" lvl="1">
                <a:lnSpc>
                  <a:spcPts val="2759"/>
                </a:lnSpc>
                <a:buFont typeface="Arial"/>
                <a:buChar char="•"/>
              </a:pPr>
              <a:r>
                <a:rPr lang="en-US" sz="22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Handled multi valued columns</a:t>
              </a:r>
            </a:p>
            <a:p>
              <a:pPr algn="l">
                <a:lnSpc>
                  <a:spcPts val="27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44721" y="4589176"/>
            <a:ext cx="10263413" cy="4357523"/>
          </a:xfrm>
          <a:custGeom>
            <a:avLst/>
            <a:gdLst/>
            <a:ahLst/>
            <a:cxnLst/>
            <a:rect r="r" b="b" t="t" l="l"/>
            <a:pathLst>
              <a:path h="4357523" w="10263413">
                <a:moveTo>
                  <a:pt x="0" y="0"/>
                </a:moveTo>
                <a:lnTo>
                  <a:pt x="10263413" y="0"/>
                </a:lnTo>
                <a:lnTo>
                  <a:pt x="10263413" y="4357523"/>
                </a:lnTo>
                <a:lnTo>
                  <a:pt x="0" y="4357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53" t="-38331" r="-14664" b="-3538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4015" y="857250"/>
            <a:ext cx="1743711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The Dataset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0628" y="2672057"/>
            <a:ext cx="10227390" cy="3796995"/>
          </a:xfrm>
          <a:custGeom>
            <a:avLst/>
            <a:gdLst/>
            <a:ahLst/>
            <a:cxnLst/>
            <a:rect r="r" b="b" t="t" l="l"/>
            <a:pathLst>
              <a:path h="3796995" w="10227390">
                <a:moveTo>
                  <a:pt x="0" y="0"/>
                </a:moveTo>
                <a:lnTo>
                  <a:pt x="10227390" y="0"/>
                </a:lnTo>
                <a:lnTo>
                  <a:pt x="10227390" y="3796995"/>
                </a:lnTo>
                <a:lnTo>
                  <a:pt x="0" y="3796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59853" y="7831975"/>
            <a:ext cx="14168293" cy="1426325"/>
            <a:chOff x="0" y="0"/>
            <a:chExt cx="3731567" cy="3756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31567" cy="375658"/>
            </a:xfrm>
            <a:custGeom>
              <a:avLst/>
              <a:gdLst/>
              <a:ahLst/>
              <a:cxnLst/>
              <a:rect r="r" b="b" t="t" l="l"/>
              <a:pathLst>
                <a:path h="375658" w="3731567">
                  <a:moveTo>
                    <a:pt x="27868" y="0"/>
                  </a:moveTo>
                  <a:lnTo>
                    <a:pt x="3703699" y="0"/>
                  </a:lnTo>
                  <a:cubicBezTo>
                    <a:pt x="3719090" y="0"/>
                    <a:pt x="3731567" y="12477"/>
                    <a:pt x="3731567" y="27868"/>
                  </a:cubicBezTo>
                  <a:lnTo>
                    <a:pt x="3731567" y="347790"/>
                  </a:lnTo>
                  <a:cubicBezTo>
                    <a:pt x="3731567" y="355181"/>
                    <a:pt x="3728631" y="362269"/>
                    <a:pt x="3723405" y="367495"/>
                  </a:cubicBezTo>
                  <a:cubicBezTo>
                    <a:pt x="3718178" y="372721"/>
                    <a:pt x="3711090" y="375658"/>
                    <a:pt x="3703699" y="375658"/>
                  </a:cubicBezTo>
                  <a:lnTo>
                    <a:pt x="27868" y="375658"/>
                  </a:lnTo>
                  <a:cubicBezTo>
                    <a:pt x="12477" y="375658"/>
                    <a:pt x="0" y="363181"/>
                    <a:pt x="0" y="347790"/>
                  </a:cubicBezTo>
                  <a:lnTo>
                    <a:pt x="0" y="27868"/>
                  </a:lnTo>
                  <a:cubicBezTo>
                    <a:pt x="0" y="20477"/>
                    <a:pt x="2936" y="13388"/>
                    <a:pt x="8162" y="8162"/>
                  </a:cubicBezTo>
                  <a:cubicBezTo>
                    <a:pt x="13388" y="2936"/>
                    <a:pt x="20477" y="0"/>
                    <a:pt x="27868" y="0"/>
                  </a:cubicBezTo>
                  <a:close/>
                </a:path>
              </a:pathLst>
            </a:custGeom>
            <a:solidFill>
              <a:srgbClr val="E069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731567" cy="375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E3F1B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The most accurate prediction was given by the Random forest regressor model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4015" y="895350"/>
            <a:ext cx="1743711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Selecting the best regression model for the prediction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015" y="2365988"/>
            <a:ext cx="4462871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Regression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015" y="3559151"/>
            <a:ext cx="4462871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Lasso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015" y="4752315"/>
            <a:ext cx="4462871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015" y="5945478"/>
            <a:ext cx="3166171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EE3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</a:t>
            </a:r>
          </a:p>
        </p:txBody>
      </p:sp>
      <p:sp>
        <p:nvSpPr>
          <p:cNvPr name="AutoShape 11" id="11"/>
          <p:cNvSpPr/>
          <p:nvPr/>
        </p:nvSpPr>
        <p:spPr>
          <a:xfrm>
            <a:off x="3760187" y="6222973"/>
            <a:ext cx="2572569" cy="0"/>
          </a:xfrm>
          <a:prstGeom prst="line">
            <a:avLst/>
          </a:prstGeom>
          <a:ln cap="flat" w="38100">
            <a:solidFill>
              <a:srgbClr val="EE3938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6892" y="2088825"/>
            <a:ext cx="11788556" cy="4083070"/>
          </a:xfrm>
          <a:custGeom>
            <a:avLst/>
            <a:gdLst/>
            <a:ahLst/>
            <a:cxnLst/>
            <a:rect r="r" b="b" t="t" l="l"/>
            <a:pathLst>
              <a:path h="4083070" w="11788556">
                <a:moveTo>
                  <a:pt x="0" y="0"/>
                </a:moveTo>
                <a:lnTo>
                  <a:pt x="11788555" y="0"/>
                </a:lnTo>
                <a:lnTo>
                  <a:pt x="11788555" y="4083069"/>
                </a:lnTo>
                <a:lnTo>
                  <a:pt x="0" y="4083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50" t="-73220" r="-15372" b="-382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01170" y="7404962"/>
            <a:ext cx="9705561" cy="821040"/>
            <a:chOff x="0" y="0"/>
            <a:chExt cx="2556197" cy="216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6197" cy="216241"/>
            </a:xfrm>
            <a:custGeom>
              <a:avLst/>
              <a:gdLst/>
              <a:ahLst/>
              <a:cxnLst/>
              <a:rect r="r" b="b" t="t" l="l"/>
              <a:pathLst>
                <a:path h="216241" w="2556197">
                  <a:moveTo>
                    <a:pt x="0" y="0"/>
                  </a:moveTo>
                  <a:lnTo>
                    <a:pt x="2556197" y="0"/>
                  </a:lnTo>
                  <a:lnTo>
                    <a:pt x="2556197" y="216241"/>
                  </a:lnTo>
                  <a:lnTo>
                    <a:pt x="0" y="216241"/>
                  </a:lnTo>
                  <a:close/>
                </a:path>
              </a:pathLst>
            </a:custGeom>
            <a:solidFill>
              <a:srgbClr val="43975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556197" cy="216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FAFAF6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Training Accuracy : 93.64%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4015" y="895350"/>
            <a:ext cx="1743711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Model Creation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31305" y="-192216"/>
            <a:ext cx="9043795" cy="11122159"/>
            <a:chOff x="0" y="0"/>
            <a:chExt cx="2822456" cy="3471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2456" cy="3471087"/>
            </a:xfrm>
            <a:custGeom>
              <a:avLst/>
              <a:gdLst/>
              <a:ahLst/>
              <a:cxnLst/>
              <a:rect r="r" b="b" t="t" l="l"/>
              <a:pathLst>
                <a:path h="3471087" w="2822456">
                  <a:moveTo>
                    <a:pt x="36810" y="0"/>
                  </a:moveTo>
                  <a:lnTo>
                    <a:pt x="2785646" y="0"/>
                  </a:lnTo>
                  <a:cubicBezTo>
                    <a:pt x="2805976" y="0"/>
                    <a:pt x="2822456" y="16480"/>
                    <a:pt x="2822456" y="36810"/>
                  </a:cubicBezTo>
                  <a:lnTo>
                    <a:pt x="2822456" y="3434277"/>
                  </a:lnTo>
                  <a:cubicBezTo>
                    <a:pt x="2822456" y="3444040"/>
                    <a:pt x="2818578" y="3453403"/>
                    <a:pt x="2811675" y="3460306"/>
                  </a:cubicBezTo>
                  <a:cubicBezTo>
                    <a:pt x="2804771" y="3467209"/>
                    <a:pt x="2795409" y="3471087"/>
                    <a:pt x="2785646" y="3471087"/>
                  </a:cubicBezTo>
                  <a:lnTo>
                    <a:pt x="36810" y="3471087"/>
                  </a:lnTo>
                  <a:cubicBezTo>
                    <a:pt x="27047" y="3471087"/>
                    <a:pt x="17685" y="3467209"/>
                    <a:pt x="10781" y="3460306"/>
                  </a:cubicBezTo>
                  <a:cubicBezTo>
                    <a:pt x="3878" y="3453403"/>
                    <a:pt x="0" y="3444040"/>
                    <a:pt x="0" y="3434277"/>
                  </a:cubicBezTo>
                  <a:lnTo>
                    <a:pt x="0" y="36810"/>
                  </a:lnTo>
                  <a:cubicBezTo>
                    <a:pt x="0" y="27047"/>
                    <a:pt x="3878" y="17685"/>
                    <a:pt x="10781" y="10781"/>
                  </a:cubicBezTo>
                  <a:cubicBezTo>
                    <a:pt x="17685" y="3878"/>
                    <a:pt x="27047" y="0"/>
                    <a:pt x="36810" y="0"/>
                  </a:cubicBezTo>
                  <a:close/>
                </a:path>
              </a:pathLst>
            </a:custGeom>
            <a:solidFill>
              <a:srgbClr val="E3F1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822456" cy="347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6947" y="3078738"/>
            <a:ext cx="8247425" cy="884241"/>
            <a:chOff x="0" y="0"/>
            <a:chExt cx="6819578" cy="7311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9578" cy="731155"/>
            </a:xfrm>
            <a:custGeom>
              <a:avLst/>
              <a:gdLst/>
              <a:ahLst/>
              <a:cxnLst/>
              <a:rect r="r" b="b" t="t" l="l"/>
              <a:pathLst>
                <a:path h="731155" w="6819578">
                  <a:moveTo>
                    <a:pt x="669511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95118" y="0"/>
                  </a:lnTo>
                  <a:cubicBezTo>
                    <a:pt x="6763698" y="0"/>
                    <a:pt x="6819578" y="55880"/>
                    <a:pt x="6819578" y="124460"/>
                  </a:cubicBezTo>
                  <a:lnTo>
                    <a:pt x="6819578" y="606695"/>
                  </a:lnTo>
                  <a:cubicBezTo>
                    <a:pt x="6819578" y="675275"/>
                    <a:pt x="6763698" y="731155"/>
                    <a:pt x="6695118" y="731155"/>
                  </a:cubicBezTo>
                  <a:close/>
                </a:path>
              </a:pathLst>
            </a:custGeom>
            <a:solidFill>
              <a:srgbClr val="D6AD26">
                <a:alpha val="9882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3904" y="2977895"/>
            <a:ext cx="1122793" cy="112279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3325" y="4682945"/>
            <a:ext cx="8211046" cy="883958"/>
            <a:chOff x="0" y="0"/>
            <a:chExt cx="6791666" cy="7311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D6AD2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282" y="4582103"/>
            <a:ext cx="1122793" cy="112279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3791" y="3212530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19" y="0"/>
                </a:lnTo>
                <a:lnTo>
                  <a:pt x="623019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0169" y="4867159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3325" y="6386764"/>
            <a:ext cx="8258381" cy="889054"/>
            <a:chOff x="0" y="0"/>
            <a:chExt cx="6791666" cy="7311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D6AD2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00282" y="6285922"/>
            <a:ext cx="1122793" cy="112279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50169" y="6570977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606670" y="3190928"/>
            <a:ext cx="7201011" cy="909761"/>
            <a:chOff x="0" y="0"/>
            <a:chExt cx="6819578" cy="8615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19578" cy="861572"/>
            </a:xfrm>
            <a:custGeom>
              <a:avLst/>
              <a:gdLst/>
              <a:ahLst/>
              <a:cxnLst/>
              <a:rect r="r" b="b" t="t" l="l"/>
              <a:pathLst>
                <a:path h="861572" w="6819578">
                  <a:moveTo>
                    <a:pt x="6695118" y="861571"/>
                  </a:moveTo>
                  <a:lnTo>
                    <a:pt x="124460" y="861571"/>
                  </a:lnTo>
                  <a:cubicBezTo>
                    <a:pt x="55880" y="861571"/>
                    <a:pt x="0" y="805691"/>
                    <a:pt x="0" y="737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95118" y="0"/>
                  </a:lnTo>
                  <a:cubicBezTo>
                    <a:pt x="6763698" y="0"/>
                    <a:pt x="6819578" y="55880"/>
                    <a:pt x="6819578" y="124460"/>
                  </a:cubicBezTo>
                  <a:lnTo>
                    <a:pt x="6819578" y="737111"/>
                  </a:lnTo>
                  <a:cubicBezTo>
                    <a:pt x="6819578" y="805691"/>
                    <a:pt x="6763698" y="861572"/>
                    <a:pt x="6695118" y="861572"/>
                  </a:cubicBezTo>
                  <a:close/>
                </a:path>
              </a:pathLst>
            </a:custGeom>
            <a:solidFill>
              <a:srgbClr val="F8DF8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73627" y="2977895"/>
            <a:ext cx="1122793" cy="112279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8B18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643048" y="4773825"/>
            <a:ext cx="7366868" cy="999673"/>
            <a:chOff x="0" y="0"/>
            <a:chExt cx="6791666" cy="9216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791666" cy="921619"/>
            </a:xfrm>
            <a:custGeom>
              <a:avLst/>
              <a:gdLst/>
              <a:ahLst/>
              <a:cxnLst/>
              <a:rect r="r" b="b" t="t" l="l"/>
              <a:pathLst>
                <a:path h="921619" w="6791666">
                  <a:moveTo>
                    <a:pt x="6667206" y="921619"/>
                  </a:moveTo>
                  <a:lnTo>
                    <a:pt x="124460" y="921619"/>
                  </a:lnTo>
                  <a:cubicBezTo>
                    <a:pt x="55880" y="921619"/>
                    <a:pt x="0" y="865739"/>
                    <a:pt x="0" y="797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797159"/>
                  </a:lnTo>
                  <a:cubicBezTo>
                    <a:pt x="6791666" y="865739"/>
                    <a:pt x="6735786" y="921619"/>
                    <a:pt x="6667206" y="921619"/>
                  </a:cubicBezTo>
                  <a:close/>
                </a:path>
              </a:pathLst>
            </a:custGeom>
            <a:solidFill>
              <a:srgbClr val="F8DF8C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274041" y="4712265"/>
            <a:ext cx="1122793" cy="1122793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8B18C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0490655" y="3254120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6" y="0"/>
                </a:lnTo>
                <a:lnTo>
                  <a:pt x="689566" y="689567"/>
                </a:lnTo>
                <a:lnTo>
                  <a:pt x="0" y="68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424404" y="378842"/>
            <a:ext cx="1173460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and Future Works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11351" y="3340551"/>
            <a:ext cx="7151977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Train the dataset using multiple models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11351" y="4969744"/>
            <a:ext cx="8238451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Actual Harvest Prediction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11351" y="6698999"/>
            <a:ext cx="7677055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Creating mobile application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3325" y="1895222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39E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of the components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78826" y="3340551"/>
            <a:ext cx="6028855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Factor analysis of the influence features for harvest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20685" y="4914784"/>
            <a:ext cx="632512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Provide a knowledge base with a chat bot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79890" y="1895222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39E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Implementations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0471398" y="4928879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6" y="0"/>
                </a:lnTo>
                <a:lnTo>
                  <a:pt x="689566" y="689566"/>
                </a:lnTo>
                <a:lnTo>
                  <a:pt x="0" y="68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5522" y="8482824"/>
            <a:ext cx="1361472" cy="1259980"/>
          </a:xfrm>
          <a:custGeom>
            <a:avLst/>
            <a:gdLst/>
            <a:ahLst/>
            <a:cxnLst/>
            <a:rect r="r" b="b" t="t" l="l"/>
            <a:pathLst>
              <a:path h="1259980" w="1361472">
                <a:moveTo>
                  <a:pt x="0" y="0"/>
                </a:moveTo>
                <a:lnTo>
                  <a:pt x="1361472" y="0"/>
                </a:lnTo>
                <a:lnTo>
                  <a:pt x="1361472" y="1259980"/>
                </a:lnTo>
                <a:lnTo>
                  <a:pt x="0" y="1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6237" y="8482824"/>
            <a:ext cx="1266891" cy="1259980"/>
          </a:xfrm>
          <a:custGeom>
            <a:avLst/>
            <a:gdLst/>
            <a:ahLst/>
            <a:cxnLst/>
            <a:rect r="r" b="b" t="t" l="l"/>
            <a:pathLst>
              <a:path h="1259980" w="1266891">
                <a:moveTo>
                  <a:pt x="0" y="0"/>
                </a:moveTo>
                <a:lnTo>
                  <a:pt x="1266891" y="0"/>
                </a:lnTo>
                <a:lnTo>
                  <a:pt x="1266891" y="1259980"/>
                </a:lnTo>
                <a:lnTo>
                  <a:pt x="0" y="1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94769" y="7888386"/>
            <a:ext cx="1719194" cy="2012981"/>
          </a:xfrm>
          <a:custGeom>
            <a:avLst/>
            <a:gdLst/>
            <a:ahLst/>
            <a:cxnLst/>
            <a:rect r="r" b="b" t="t" l="l"/>
            <a:pathLst>
              <a:path h="2012981" w="1719194">
                <a:moveTo>
                  <a:pt x="0" y="0"/>
                </a:moveTo>
                <a:lnTo>
                  <a:pt x="1719194" y="0"/>
                </a:lnTo>
                <a:lnTo>
                  <a:pt x="1719194" y="2012981"/>
                </a:lnTo>
                <a:lnTo>
                  <a:pt x="0" y="2012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1738" y="8371306"/>
            <a:ext cx="1154098" cy="1483016"/>
          </a:xfrm>
          <a:custGeom>
            <a:avLst/>
            <a:gdLst/>
            <a:ahLst/>
            <a:cxnLst/>
            <a:rect r="r" b="b" t="t" l="l"/>
            <a:pathLst>
              <a:path h="1483016" w="1154098">
                <a:moveTo>
                  <a:pt x="0" y="0"/>
                </a:moveTo>
                <a:lnTo>
                  <a:pt x="1154098" y="0"/>
                </a:lnTo>
                <a:lnTo>
                  <a:pt x="1154098" y="1483016"/>
                </a:lnTo>
                <a:lnTo>
                  <a:pt x="0" y="1483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80073"/>
            <a:ext cx="971392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and Algorithms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6268" y="2415699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2383" y="3213007"/>
            <a:ext cx="4701490" cy="371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React Native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Expo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Jupyter Notebook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 Server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Node Server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53632" y="2223805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23863" y="3021113"/>
            <a:ext cx="4336223" cy="31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 regression 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Lasso Regression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Linear Regression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Decision Tree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171630" y="2223805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06746" y="3021113"/>
            <a:ext cx="3242892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Ensemble learning architecture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0073"/>
            <a:ext cx="441729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9840" y="2084469"/>
            <a:ext cx="15799460" cy="661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1]K. Monika, B. Ramprakash, S. Muthuramalingam, and K. Mirdula, “Crop Fertilizer Prediction using Regression analysis and Machine Learning algorithms,” IEEE Xplore, Dec. 01, 2022. </a:t>
            </a:r>
            <a:r>
              <a:rPr lang="en-US" sz="2874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ieeexplore.ieee.org/document/10072846"/>
              </a:rPr>
              <a:t>https://ieeexplore.ieee.org/document/10072846</a:t>
            </a: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</a:p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‌​</a:t>
            </a:r>
          </a:p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[2]K. P. K. Devan, B. Swetha, Puzhakkal Sruthi, and S. Varshini, “Crop Yield Prediction and Fertilizer Recommendation System Using Hybrid Machine Learning Algorithms,” Apr. 2023, doi: </a:t>
            </a:r>
            <a:r>
              <a:rPr lang="en-US" sz="2874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doi.org/10.1109/csnt57126.2023.10134662"/>
              </a:rPr>
              <a:t>https://doi.org/10.1109/csnt57126.2023.10134662</a:t>
            </a: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.​</a:t>
            </a:r>
          </a:p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​</a:t>
            </a:r>
          </a:p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[3]Sugantha Priyadharshini. P, Birundha. S, and Pavithra. R, “Deep Learning in Agronomic Forecast,” 2021 5th International Conference on Electronics, Communication and Aerospace Technology (ICECA), Dec. 2021, doi: </a:t>
            </a:r>
            <a:r>
              <a:rPr lang="en-US" sz="2874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doi.org/10.1109/iceca52323.2021.9675858"/>
              </a:rPr>
              <a:t>https://doi.org/10.1109/iceca52323.2021.9675858</a:t>
            </a: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02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85443" y="1758207"/>
            <a:ext cx="5018282" cy="3763711"/>
          </a:xfrm>
          <a:custGeom>
            <a:avLst/>
            <a:gdLst/>
            <a:ahLst/>
            <a:cxnLst/>
            <a:rect r="r" b="b" t="t" l="l"/>
            <a:pathLst>
              <a:path h="3763711" w="5018282">
                <a:moveTo>
                  <a:pt x="0" y="0"/>
                </a:moveTo>
                <a:lnTo>
                  <a:pt x="5018282" y="0"/>
                </a:lnTo>
                <a:lnTo>
                  <a:pt x="5018282" y="3763711"/>
                </a:lnTo>
                <a:lnTo>
                  <a:pt x="0" y="3763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38396" y="1518371"/>
            <a:ext cx="3707324" cy="2780493"/>
          </a:xfrm>
          <a:custGeom>
            <a:avLst/>
            <a:gdLst/>
            <a:ahLst/>
            <a:cxnLst/>
            <a:rect r="r" b="b" t="t" l="l"/>
            <a:pathLst>
              <a:path h="2780493" w="3707324">
                <a:moveTo>
                  <a:pt x="0" y="0"/>
                </a:moveTo>
                <a:lnTo>
                  <a:pt x="3707324" y="0"/>
                </a:lnTo>
                <a:lnTo>
                  <a:pt x="3707324" y="2780493"/>
                </a:lnTo>
                <a:lnTo>
                  <a:pt x="0" y="2780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54128" y="6040558"/>
            <a:ext cx="5049596" cy="3787197"/>
          </a:xfrm>
          <a:custGeom>
            <a:avLst/>
            <a:gdLst/>
            <a:ahLst/>
            <a:cxnLst/>
            <a:rect r="r" b="b" t="t" l="l"/>
            <a:pathLst>
              <a:path h="3787197" w="5049596">
                <a:moveTo>
                  <a:pt x="0" y="0"/>
                </a:moveTo>
                <a:lnTo>
                  <a:pt x="5049597" y="0"/>
                </a:lnTo>
                <a:lnTo>
                  <a:pt x="5049597" y="3787197"/>
                </a:lnTo>
                <a:lnTo>
                  <a:pt x="0" y="3787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07513" y="4556954"/>
            <a:ext cx="3617023" cy="2712767"/>
          </a:xfrm>
          <a:custGeom>
            <a:avLst/>
            <a:gdLst/>
            <a:ahLst/>
            <a:cxnLst/>
            <a:rect r="r" b="b" t="t" l="l"/>
            <a:pathLst>
              <a:path h="2712767" w="3617023">
                <a:moveTo>
                  <a:pt x="0" y="0"/>
                </a:moveTo>
                <a:lnTo>
                  <a:pt x="3617023" y="0"/>
                </a:lnTo>
                <a:lnTo>
                  <a:pt x="3617023" y="2712767"/>
                </a:lnTo>
                <a:lnTo>
                  <a:pt x="0" y="2712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27796" y="7526896"/>
            <a:ext cx="3517924" cy="2638443"/>
          </a:xfrm>
          <a:custGeom>
            <a:avLst/>
            <a:gdLst/>
            <a:ahLst/>
            <a:cxnLst/>
            <a:rect r="r" b="b" t="t" l="l"/>
            <a:pathLst>
              <a:path h="2638443" w="3517924">
                <a:moveTo>
                  <a:pt x="0" y="0"/>
                </a:moveTo>
                <a:lnTo>
                  <a:pt x="3517924" y="0"/>
                </a:lnTo>
                <a:lnTo>
                  <a:pt x="3517924" y="2638443"/>
                </a:lnTo>
                <a:lnTo>
                  <a:pt x="0" y="263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636" y="1678190"/>
            <a:ext cx="5765592" cy="7687456"/>
          </a:xfrm>
          <a:custGeom>
            <a:avLst/>
            <a:gdLst/>
            <a:ahLst/>
            <a:cxnLst/>
            <a:rect r="r" b="b" t="t" l="l"/>
            <a:pathLst>
              <a:path h="7687456" w="5765592">
                <a:moveTo>
                  <a:pt x="0" y="0"/>
                </a:moveTo>
                <a:lnTo>
                  <a:pt x="5765592" y="0"/>
                </a:lnTo>
                <a:lnTo>
                  <a:pt x="5765592" y="7687456"/>
                </a:lnTo>
                <a:lnTo>
                  <a:pt x="0" y="7687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159" y="299221"/>
            <a:ext cx="1817785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Snaps From The Field Visits @Heyleys Agro - Biyagama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8493" y="9395957"/>
            <a:ext cx="283787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Legal agreement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3088" y="2060042"/>
            <a:ext cx="3399344" cy="7359879"/>
          </a:xfrm>
          <a:custGeom>
            <a:avLst/>
            <a:gdLst/>
            <a:ahLst/>
            <a:cxnLst/>
            <a:rect r="r" b="b" t="t" l="l"/>
            <a:pathLst>
              <a:path h="7359879" w="3399344">
                <a:moveTo>
                  <a:pt x="0" y="0"/>
                </a:moveTo>
                <a:lnTo>
                  <a:pt x="3399345" y="0"/>
                </a:lnTo>
                <a:lnTo>
                  <a:pt x="3399345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91329" y="1898421"/>
            <a:ext cx="3399344" cy="7359879"/>
          </a:xfrm>
          <a:custGeom>
            <a:avLst/>
            <a:gdLst/>
            <a:ahLst/>
            <a:cxnLst/>
            <a:rect r="r" b="b" t="t" l="l"/>
            <a:pathLst>
              <a:path h="7359879" w="3399344">
                <a:moveTo>
                  <a:pt x="0" y="0"/>
                </a:moveTo>
                <a:lnTo>
                  <a:pt x="3399344" y="0"/>
                </a:lnTo>
                <a:lnTo>
                  <a:pt x="3399344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38907" y="2060042"/>
            <a:ext cx="3399344" cy="7359879"/>
          </a:xfrm>
          <a:custGeom>
            <a:avLst/>
            <a:gdLst/>
            <a:ahLst/>
            <a:cxnLst/>
            <a:rect r="r" b="b" t="t" l="l"/>
            <a:pathLst>
              <a:path h="7359879" w="3399344">
                <a:moveTo>
                  <a:pt x="0" y="0"/>
                </a:moveTo>
                <a:lnTo>
                  <a:pt x="3399344" y="0"/>
                </a:lnTo>
                <a:lnTo>
                  <a:pt x="3399344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60844"/>
            <a:ext cx="612512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UI Wireframes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573" y="1795325"/>
            <a:ext cx="3462457" cy="8776797"/>
          </a:xfrm>
          <a:custGeom>
            <a:avLst/>
            <a:gdLst/>
            <a:ahLst/>
            <a:cxnLst/>
            <a:rect r="r" b="b" t="t" l="l"/>
            <a:pathLst>
              <a:path h="8776797" w="3462457">
                <a:moveTo>
                  <a:pt x="0" y="0"/>
                </a:moveTo>
                <a:lnTo>
                  <a:pt x="3462457" y="0"/>
                </a:lnTo>
                <a:lnTo>
                  <a:pt x="3462457" y="8776797"/>
                </a:lnTo>
                <a:lnTo>
                  <a:pt x="0" y="8776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890" t="0" r="-17105" b="-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4481" y="0"/>
            <a:ext cx="3525197" cy="4316134"/>
          </a:xfrm>
          <a:custGeom>
            <a:avLst/>
            <a:gdLst/>
            <a:ahLst/>
            <a:cxnLst/>
            <a:rect r="r" b="b" t="t" l="l"/>
            <a:pathLst>
              <a:path h="4316134" w="3525197">
                <a:moveTo>
                  <a:pt x="0" y="0"/>
                </a:moveTo>
                <a:lnTo>
                  <a:pt x="3525197" y="0"/>
                </a:lnTo>
                <a:lnTo>
                  <a:pt x="3525197" y="4316134"/>
                </a:lnTo>
                <a:lnTo>
                  <a:pt x="0" y="4316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51" t="0" r="-1304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10920" y="5001934"/>
            <a:ext cx="128661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IT21022388  |  PERERA.H.M.A.G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1073" y="6648377"/>
            <a:ext cx="128661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Specialization : Information Technology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8667" y="734100"/>
            <a:ext cx="5049333" cy="7587796"/>
          </a:xfrm>
          <a:custGeom>
            <a:avLst/>
            <a:gdLst/>
            <a:ahLst/>
            <a:cxnLst/>
            <a:rect r="r" b="b" t="t" l="l"/>
            <a:pathLst>
              <a:path h="7587796" w="5049333">
                <a:moveTo>
                  <a:pt x="0" y="0"/>
                </a:moveTo>
                <a:lnTo>
                  <a:pt x="5049333" y="0"/>
                </a:lnTo>
                <a:lnTo>
                  <a:pt x="5049333" y="7587796"/>
                </a:lnTo>
                <a:lnTo>
                  <a:pt x="0" y="758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920800" y="734100"/>
            <a:ext cx="6367200" cy="703800"/>
            <a:chOff x="0" y="0"/>
            <a:chExt cx="8489600" cy="9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89569" cy="938403"/>
            </a:xfrm>
            <a:custGeom>
              <a:avLst/>
              <a:gdLst/>
              <a:ahLst/>
              <a:cxnLst/>
              <a:rect r="r" b="b" t="t" l="l"/>
              <a:pathLst>
                <a:path h="938403" w="8489569">
                  <a:moveTo>
                    <a:pt x="0" y="0"/>
                  </a:moveTo>
                  <a:lnTo>
                    <a:pt x="8489569" y="0"/>
                  </a:lnTo>
                  <a:lnTo>
                    <a:pt x="8489569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583659" y="2809082"/>
            <a:ext cx="8122910" cy="652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640" indent="-313820" lvl="1">
              <a:lnSpc>
                <a:spcPts val="3488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Farmers rely on visual appearance and keen observations to identify diseases affecting their plants.​</a:t>
            </a:r>
          </a:p>
          <a:p>
            <a:pPr algn="l">
              <a:lnSpc>
                <a:spcPts val="3488"/>
              </a:lnSpc>
            </a:pPr>
          </a:p>
          <a:p>
            <a:pPr algn="l" marL="627640" indent="-313820" lvl="1">
              <a:lnSpc>
                <a:spcPts val="3488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process often involves experimentation, consultation with experts, and adaptation of management practices to suit the unique characteristics of each disease.</a:t>
            </a:r>
          </a:p>
          <a:p>
            <a:pPr algn="l">
              <a:lnSpc>
                <a:spcPts val="3488"/>
              </a:lnSpc>
            </a:pPr>
          </a:p>
          <a:p>
            <a:pPr algn="l" marL="627640" indent="-313820" lvl="1">
              <a:lnSpc>
                <a:spcPts val="3488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Farmers lacking technical knowledge struggle to adopt new technologies for disease idenfication and management, hindering effective solutions and impacting overall harvest yields.</a:t>
            </a:r>
          </a:p>
          <a:p>
            <a:pPr algn="l">
              <a:lnSpc>
                <a:spcPts val="348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2726061"/>
            <a:ext cx="4051562" cy="6692974"/>
          </a:xfrm>
          <a:custGeom>
            <a:avLst/>
            <a:gdLst/>
            <a:ahLst/>
            <a:cxnLst/>
            <a:rect r="r" b="b" t="t" l="l"/>
            <a:pathLst>
              <a:path h="6692974" w="4051562">
                <a:moveTo>
                  <a:pt x="0" y="0"/>
                </a:moveTo>
                <a:lnTo>
                  <a:pt x="4051562" y="0"/>
                </a:lnTo>
                <a:lnTo>
                  <a:pt x="4051562" y="6692974"/>
                </a:lnTo>
                <a:lnTo>
                  <a:pt x="0" y="6692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68" t="0" r="-1186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0" y="9258300"/>
            <a:ext cx="6047400" cy="1028700"/>
            <a:chOff x="0" y="0"/>
            <a:chExt cx="8063200" cy="137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63230" cy="1371572"/>
            </a:xfrm>
            <a:custGeom>
              <a:avLst/>
              <a:gdLst/>
              <a:ahLst/>
              <a:cxnLst/>
              <a:rect r="r" b="b" t="t" l="l"/>
              <a:pathLst>
                <a:path h="1371572" w="8063230">
                  <a:moveTo>
                    <a:pt x="0" y="0"/>
                  </a:moveTo>
                  <a:lnTo>
                    <a:pt x="8063230" y="0"/>
                  </a:lnTo>
                  <a:lnTo>
                    <a:pt x="8063230" y="1371572"/>
                  </a:lnTo>
                  <a:lnTo>
                    <a:pt x="0" y="1371572"/>
                  </a:lnTo>
                  <a:close/>
                </a:path>
              </a:pathLst>
            </a:custGeom>
            <a:solidFill>
              <a:srgbClr val="7C8C03">
                <a:alpha val="57255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66450" y="580650"/>
            <a:ext cx="817755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 &amp; Research Question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9583200"/>
            <a:ext cx="6504600" cy="703800"/>
            <a:chOff x="0" y="0"/>
            <a:chExt cx="8672800" cy="9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2830" cy="938403"/>
            </a:xfrm>
            <a:custGeom>
              <a:avLst/>
              <a:gdLst/>
              <a:ahLst/>
              <a:cxnLst/>
              <a:rect r="r" b="b" t="t" l="l"/>
              <a:pathLst>
                <a:path h="938403" w="8672830">
                  <a:moveTo>
                    <a:pt x="0" y="0"/>
                  </a:moveTo>
                  <a:lnTo>
                    <a:pt x="8672830" y="0"/>
                  </a:lnTo>
                  <a:lnTo>
                    <a:pt x="8672830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06163" y="801299"/>
            <a:ext cx="13629600" cy="699000"/>
            <a:chOff x="0" y="0"/>
            <a:chExt cx="18172800" cy="932000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8172800" cy="932000"/>
              <a:chOff x="0" y="0"/>
              <a:chExt cx="18172800" cy="932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172812" cy="932053"/>
              </a:xfrm>
              <a:custGeom>
                <a:avLst/>
                <a:gdLst/>
                <a:ahLst/>
                <a:cxnLst/>
                <a:rect r="r" b="b" t="t" l="l"/>
                <a:pathLst>
                  <a:path h="932053" w="18172812">
                    <a:moveTo>
                      <a:pt x="0" y="0"/>
                    </a:moveTo>
                    <a:lnTo>
                      <a:pt x="18172812" y="0"/>
                    </a:lnTo>
                    <a:lnTo>
                      <a:pt x="18172812" y="932053"/>
                    </a:lnTo>
                    <a:lnTo>
                      <a:pt x="0" y="932053"/>
                    </a:lnTo>
                    <a:close/>
                  </a:path>
                </a:pathLst>
              </a:custGeom>
              <a:solidFill>
                <a:srgbClr val="7C8C03">
                  <a:alpha val="57255"/>
                </a:srgbClr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493023" y="145325"/>
              <a:ext cx="13133547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Disease Identification and Management System 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6735" y="377436"/>
            <a:ext cx="81775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Objectives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264385" y="2733799"/>
            <a:ext cx="2157159" cy="1170145"/>
          </a:xfrm>
          <a:prstGeom prst="line">
            <a:avLst/>
          </a:prstGeom>
          <a:ln cap="rnd" w="57150">
            <a:solidFill>
              <a:srgbClr val="40A7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8176117" y="4521283"/>
            <a:ext cx="1601302" cy="533888"/>
          </a:xfrm>
          <a:prstGeom prst="line">
            <a:avLst/>
          </a:prstGeom>
          <a:ln cap="rnd" w="57150">
            <a:solidFill>
              <a:srgbClr val="13A9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059380" y="7122169"/>
            <a:ext cx="1463072" cy="1521"/>
          </a:xfrm>
          <a:prstGeom prst="line">
            <a:avLst/>
          </a:prstGeom>
          <a:ln cap="rnd" w="57150">
            <a:solidFill>
              <a:srgbClr val="13A9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6949722" y="7929318"/>
            <a:ext cx="1409856" cy="1235817"/>
          </a:xfrm>
          <a:prstGeom prst="line">
            <a:avLst/>
          </a:prstGeom>
          <a:ln cap="rnd" w="57150">
            <a:solidFill>
              <a:srgbClr val="13A9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107227" y="3903943"/>
            <a:ext cx="4314318" cy="4298629"/>
          </a:xfrm>
          <a:custGeom>
            <a:avLst/>
            <a:gdLst/>
            <a:ahLst/>
            <a:cxnLst/>
            <a:rect r="r" b="b" t="t" l="l"/>
            <a:pathLst>
              <a:path h="4298629" w="4314318">
                <a:moveTo>
                  <a:pt x="0" y="0"/>
                </a:moveTo>
                <a:lnTo>
                  <a:pt x="4314317" y="0"/>
                </a:lnTo>
                <a:lnTo>
                  <a:pt x="4314317" y="4298629"/>
                </a:lnTo>
                <a:lnTo>
                  <a:pt x="0" y="4298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477761" y="2060350"/>
            <a:ext cx="8613185" cy="973499"/>
            <a:chOff x="0" y="0"/>
            <a:chExt cx="6469008" cy="7311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69009" cy="731155"/>
            </a:xfrm>
            <a:custGeom>
              <a:avLst/>
              <a:gdLst/>
              <a:ahLst/>
              <a:cxnLst/>
              <a:rect r="r" b="b" t="t" l="l"/>
              <a:pathLst>
                <a:path h="731155" w="6469009">
                  <a:moveTo>
                    <a:pt x="634454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44548" y="0"/>
                  </a:lnTo>
                  <a:cubicBezTo>
                    <a:pt x="6413128" y="0"/>
                    <a:pt x="6469009" y="55880"/>
                    <a:pt x="6469009" y="124460"/>
                  </a:cubicBezTo>
                  <a:lnTo>
                    <a:pt x="6469009" y="606695"/>
                  </a:lnTo>
                  <a:cubicBezTo>
                    <a:pt x="6469009" y="675275"/>
                    <a:pt x="6413128" y="731155"/>
                    <a:pt x="6344548" y="731155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176117" y="1945139"/>
            <a:ext cx="1203921" cy="120392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81B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824096" y="4081672"/>
            <a:ext cx="7266850" cy="973499"/>
            <a:chOff x="0" y="0"/>
            <a:chExt cx="5457831" cy="7311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57832" cy="731155"/>
            </a:xfrm>
            <a:custGeom>
              <a:avLst/>
              <a:gdLst/>
              <a:ahLst/>
              <a:cxnLst/>
              <a:rect r="r" b="b" t="t" l="l"/>
              <a:pathLst>
                <a:path h="731155" w="5457832">
                  <a:moveTo>
                    <a:pt x="5333371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3371" y="0"/>
                  </a:lnTo>
                  <a:cubicBezTo>
                    <a:pt x="5401951" y="0"/>
                    <a:pt x="5457832" y="55880"/>
                    <a:pt x="5457832" y="124460"/>
                  </a:cubicBezTo>
                  <a:lnTo>
                    <a:pt x="5457832" y="606695"/>
                  </a:lnTo>
                  <a:cubicBezTo>
                    <a:pt x="5457832" y="675275"/>
                    <a:pt x="5401951" y="731155"/>
                    <a:pt x="5333371" y="731155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22453" y="3966461"/>
            <a:ext cx="1203921" cy="1203921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81B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433630" y="6670971"/>
            <a:ext cx="6657316" cy="1054679"/>
            <a:chOff x="0" y="0"/>
            <a:chExt cx="4615178" cy="7311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15178" cy="731155"/>
            </a:xfrm>
            <a:custGeom>
              <a:avLst/>
              <a:gdLst/>
              <a:ahLst/>
              <a:cxnLst/>
              <a:rect r="r" b="b" t="t" l="l"/>
              <a:pathLst>
                <a:path h="731155" w="4615178">
                  <a:moveTo>
                    <a:pt x="449071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90718" y="0"/>
                  </a:lnTo>
                  <a:cubicBezTo>
                    <a:pt x="4559298" y="0"/>
                    <a:pt x="4615178" y="55880"/>
                    <a:pt x="4615178" y="124460"/>
                  </a:cubicBezTo>
                  <a:lnTo>
                    <a:pt x="4615178" y="606695"/>
                  </a:lnTo>
                  <a:cubicBezTo>
                    <a:pt x="4615178" y="675275"/>
                    <a:pt x="4559298" y="731155"/>
                    <a:pt x="4490718" y="731155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522453" y="6521730"/>
            <a:ext cx="1203921" cy="1203921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81B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477761" y="9044015"/>
            <a:ext cx="8613185" cy="973499"/>
            <a:chOff x="0" y="0"/>
            <a:chExt cx="6469008" cy="73115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69009" cy="731155"/>
            </a:xfrm>
            <a:custGeom>
              <a:avLst/>
              <a:gdLst/>
              <a:ahLst/>
              <a:cxnLst/>
              <a:rect r="r" b="b" t="t" l="l"/>
              <a:pathLst>
                <a:path h="731155" w="6469009">
                  <a:moveTo>
                    <a:pt x="634454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44548" y="0"/>
                  </a:lnTo>
                  <a:cubicBezTo>
                    <a:pt x="6413128" y="0"/>
                    <a:pt x="6469009" y="55880"/>
                    <a:pt x="6469009" y="124460"/>
                  </a:cubicBezTo>
                  <a:lnTo>
                    <a:pt x="6469009" y="606695"/>
                  </a:lnTo>
                  <a:cubicBezTo>
                    <a:pt x="6469009" y="675275"/>
                    <a:pt x="6413128" y="731155"/>
                    <a:pt x="6344548" y="731155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76117" y="8928804"/>
            <a:ext cx="1203921" cy="1203921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81BF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8421544" y="2129237"/>
            <a:ext cx="741450" cy="770040"/>
          </a:xfrm>
          <a:custGeom>
            <a:avLst/>
            <a:gdLst/>
            <a:ahLst/>
            <a:cxnLst/>
            <a:rect r="r" b="b" t="t" l="l"/>
            <a:pathLst>
              <a:path h="770040" w="741450">
                <a:moveTo>
                  <a:pt x="0" y="0"/>
                </a:moveTo>
                <a:lnTo>
                  <a:pt x="741451" y="0"/>
                </a:lnTo>
                <a:lnTo>
                  <a:pt x="741451" y="770040"/>
                </a:lnTo>
                <a:lnTo>
                  <a:pt x="0" y="7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783102" y="4251635"/>
            <a:ext cx="697769" cy="691426"/>
          </a:xfrm>
          <a:custGeom>
            <a:avLst/>
            <a:gdLst/>
            <a:ahLst/>
            <a:cxnLst/>
            <a:rect r="r" b="b" t="t" l="l"/>
            <a:pathLst>
              <a:path h="691426" w="697769">
                <a:moveTo>
                  <a:pt x="0" y="0"/>
                </a:moveTo>
                <a:lnTo>
                  <a:pt x="697769" y="0"/>
                </a:lnTo>
                <a:lnTo>
                  <a:pt x="697769" y="691426"/>
                </a:lnTo>
                <a:lnTo>
                  <a:pt x="0" y="691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824096" y="6757596"/>
            <a:ext cx="749039" cy="770040"/>
          </a:xfrm>
          <a:custGeom>
            <a:avLst/>
            <a:gdLst/>
            <a:ahLst/>
            <a:cxnLst/>
            <a:rect r="r" b="b" t="t" l="l"/>
            <a:pathLst>
              <a:path h="770040" w="749039">
                <a:moveTo>
                  <a:pt x="0" y="0"/>
                </a:moveTo>
                <a:lnTo>
                  <a:pt x="749039" y="0"/>
                </a:lnTo>
                <a:lnTo>
                  <a:pt x="749039" y="770041"/>
                </a:lnTo>
                <a:lnTo>
                  <a:pt x="0" y="770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421544" y="9165135"/>
            <a:ext cx="760240" cy="770040"/>
          </a:xfrm>
          <a:custGeom>
            <a:avLst/>
            <a:gdLst/>
            <a:ahLst/>
            <a:cxnLst/>
            <a:rect r="r" b="b" t="t" l="l"/>
            <a:pathLst>
              <a:path h="770040" w="760240">
                <a:moveTo>
                  <a:pt x="0" y="0"/>
                </a:moveTo>
                <a:lnTo>
                  <a:pt x="760240" y="0"/>
                </a:lnTo>
                <a:lnTo>
                  <a:pt x="760240" y="770040"/>
                </a:lnTo>
                <a:lnTo>
                  <a:pt x="0" y="770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360089" y="2255141"/>
            <a:ext cx="7516543" cy="6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238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Leaf disease classsification  using CNN </a:t>
            </a:r>
          </a:p>
          <a:p>
            <a:pPr algn="ctr">
              <a:lnSpc>
                <a:spcPts val="238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573135" y="6758321"/>
            <a:ext cx="6303497" cy="127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48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Choose  best way to identify diseases using  computer vision and object detection methods </a:t>
            </a:r>
          </a:p>
          <a:p>
            <a:pPr algn="ctr">
              <a:lnSpc>
                <a:spcPts val="248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380038" y="9343555"/>
            <a:ext cx="7281850" cy="35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268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Identify the disease growth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57121" y="5102796"/>
            <a:ext cx="2614529" cy="80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3040">
                <a:solidFill>
                  <a:srgbClr val="F7F7F7"/>
                </a:solidFill>
                <a:latin typeface="Aileron Heavy"/>
                <a:ea typeface="Aileron Heavy"/>
                <a:cs typeface="Aileron Heavy"/>
                <a:sym typeface="Aileron Heavy"/>
              </a:rPr>
              <a:t>SPECIFIC</a:t>
            </a:r>
          </a:p>
          <a:p>
            <a:pPr algn="ctr">
              <a:lnSpc>
                <a:spcPts val="3040"/>
              </a:lnSpc>
            </a:pPr>
            <a:r>
              <a:rPr lang="en-US" sz="3040">
                <a:solidFill>
                  <a:srgbClr val="F7F7F7"/>
                </a:solidFill>
                <a:latin typeface="Aileron Heavy"/>
                <a:ea typeface="Aileron Heavy"/>
                <a:cs typeface="Aileron Heavy"/>
                <a:sym typeface="Aileron Heavy"/>
              </a:rPr>
              <a:t>OBJECTIVE</a:t>
            </a:r>
            <a:r>
              <a:rPr lang="en-US" sz="3040">
                <a:solidFill>
                  <a:srgbClr val="F7F7F7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93593" y="6091571"/>
            <a:ext cx="234158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7F7F7"/>
                </a:solidFill>
                <a:latin typeface="Aileron Bold"/>
                <a:ea typeface="Aileron Bold"/>
                <a:cs typeface="Aileron Bold"/>
                <a:sym typeface="Aileron Bold"/>
              </a:rPr>
              <a:t>Disease Identification and Management System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24413" y="4319471"/>
            <a:ext cx="7516543" cy="89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238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Leaf diseases classification  using CNN architecture </a:t>
            </a:r>
          </a:p>
          <a:p>
            <a:pPr algn="ctr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530" y="3618763"/>
            <a:ext cx="1313414" cy="2843656"/>
          </a:xfrm>
          <a:custGeom>
            <a:avLst/>
            <a:gdLst/>
            <a:ahLst/>
            <a:cxnLst/>
            <a:rect r="r" b="b" t="t" l="l"/>
            <a:pathLst>
              <a:path h="2843656" w="1313414">
                <a:moveTo>
                  <a:pt x="0" y="0"/>
                </a:moveTo>
                <a:lnTo>
                  <a:pt x="1313414" y="0"/>
                </a:lnTo>
                <a:lnTo>
                  <a:pt x="1313414" y="2843656"/>
                </a:lnTo>
                <a:lnTo>
                  <a:pt x="0" y="284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241" y="6732665"/>
            <a:ext cx="320577" cy="347082"/>
          </a:xfrm>
          <a:custGeom>
            <a:avLst/>
            <a:gdLst/>
            <a:ahLst/>
            <a:cxnLst/>
            <a:rect r="r" b="b" t="t" l="l"/>
            <a:pathLst>
              <a:path h="347082" w="320577">
                <a:moveTo>
                  <a:pt x="0" y="0"/>
                </a:moveTo>
                <a:lnTo>
                  <a:pt x="320578" y="0"/>
                </a:lnTo>
                <a:lnTo>
                  <a:pt x="320578" y="347082"/>
                </a:lnTo>
                <a:lnTo>
                  <a:pt x="0" y="347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1196" y="6704857"/>
            <a:ext cx="347495" cy="402698"/>
          </a:xfrm>
          <a:custGeom>
            <a:avLst/>
            <a:gdLst/>
            <a:ahLst/>
            <a:cxnLst/>
            <a:rect r="r" b="b" t="t" l="l"/>
            <a:pathLst>
              <a:path h="402698" w="347495">
                <a:moveTo>
                  <a:pt x="0" y="0"/>
                </a:moveTo>
                <a:lnTo>
                  <a:pt x="347495" y="0"/>
                </a:lnTo>
                <a:lnTo>
                  <a:pt x="347495" y="402698"/>
                </a:lnTo>
                <a:lnTo>
                  <a:pt x="0" y="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7434" y="4381336"/>
            <a:ext cx="2796867" cy="1311985"/>
          </a:xfrm>
          <a:custGeom>
            <a:avLst/>
            <a:gdLst/>
            <a:ahLst/>
            <a:cxnLst/>
            <a:rect r="r" b="b" t="t" l="l"/>
            <a:pathLst>
              <a:path h="1311985" w="2796867">
                <a:moveTo>
                  <a:pt x="0" y="0"/>
                </a:moveTo>
                <a:lnTo>
                  <a:pt x="2796867" y="0"/>
                </a:lnTo>
                <a:lnTo>
                  <a:pt x="2796867" y="1311985"/>
                </a:lnTo>
                <a:lnTo>
                  <a:pt x="0" y="131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29703" y="4590601"/>
            <a:ext cx="618018" cy="475312"/>
          </a:xfrm>
          <a:custGeom>
            <a:avLst/>
            <a:gdLst/>
            <a:ahLst/>
            <a:cxnLst/>
            <a:rect r="r" b="b" t="t" l="l"/>
            <a:pathLst>
              <a:path h="475312" w="618018">
                <a:moveTo>
                  <a:pt x="0" y="0"/>
                </a:moveTo>
                <a:lnTo>
                  <a:pt x="618017" y="0"/>
                </a:lnTo>
                <a:lnTo>
                  <a:pt x="618017" y="475312"/>
                </a:lnTo>
                <a:lnTo>
                  <a:pt x="0" y="475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418" y="4538101"/>
            <a:ext cx="687871" cy="580313"/>
          </a:xfrm>
          <a:custGeom>
            <a:avLst/>
            <a:gdLst/>
            <a:ahLst/>
            <a:cxnLst/>
            <a:rect r="r" b="b" t="t" l="l"/>
            <a:pathLst>
              <a:path h="580313" w="687871">
                <a:moveTo>
                  <a:pt x="0" y="0"/>
                </a:moveTo>
                <a:lnTo>
                  <a:pt x="687870" y="0"/>
                </a:lnTo>
                <a:lnTo>
                  <a:pt x="687870" y="580313"/>
                </a:lnTo>
                <a:lnTo>
                  <a:pt x="0" y="5803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38111" y="1704673"/>
            <a:ext cx="677805" cy="677805"/>
          </a:xfrm>
          <a:custGeom>
            <a:avLst/>
            <a:gdLst/>
            <a:ahLst/>
            <a:cxnLst/>
            <a:rect r="r" b="b" t="t" l="l"/>
            <a:pathLst>
              <a:path h="677805" w="677805">
                <a:moveTo>
                  <a:pt x="0" y="0"/>
                </a:moveTo>
                <a:lnTo>
                  <a:pt x="677805" y="0"/>
                </a:lnTo>
                <a:lnTo>
                  <a:pt x="677805" y="677805"/>
                </a:lnTo>
                <a:lnTo>
                  <a:pt x="0" y="6778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8214" y="4577223"/>
            <a:ext cx="2591617" cy="2232195"/>
          </a:xfrm>
          <a:custGeom>
            <a:avLst/>
            <a:gdLst/>
            <a:ahLst/>
            <a:cxnLst/>
            <a:rect r="r" b="b" t="t" l="l"/>
            <a:pathLst>
              <a:path h="2232195" w="2591617">
                <a:moveTo>
                  <a:pt x="0" y="0"/>
                </a:moveTo>
                <a:lnTo>
                  <a:pt x="2591617" y="0"/>
                </a:lnTo>
                <a:lnTo>
                  <a:pt x="2591617" y="2232196"/>
                </a:lnTo>
                <a:lnTo>
                  <a:pt x="0" y="22321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7903" y="487318"/>
            <a:ext cx="1065747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 System </a:t>
            </a:r>
          </a:p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Diagram 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2244944" y="5037328"/>
            <a:ext cx="1042490" cy="326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6212963" y="5010254"/>
            <a:ext cx="1042490" cy="326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7888395" y="2043575"/>
            <a:ext cx="2049717" cy="108979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8697515" y="4907241"/>
            <a:ext cx="2645449" cy="155517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14029831" y="884472"/>
            <a:ext cx="3762869" cy="413016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346935" y="3338533"/>
            <a:ext cx="1169421" cy="1305857"/>
          </a:xfrm>
          <a:custGeom>
            <a:avLst/>
            <a:gdLst/>
            <a:ahLst/>
            <a:cxnLst/>
            <a:rect r="r" b="b" t="t" l="l"/>
            <a:pathLst>
              <a:path h="1305857" w="1169421">
                <a:moveTo>
                  <a:pt x="0" y="0"/>
                </a:moveTo>
                <a:lnTo>
                  <a:pt x="1169421" y="0"/>
                </a:lnTo>
                <a:lnTo>
                  <a:pt x="1169421" y="1305857"/>
                </a:lnTo>
                <a:lnTo>
                  <a:pt x="0" y="13058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507" t="0" r="-3507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98878" y="160369"/>
            <a:ext cx="2027013" cy="1184199"/>
          </a:xfrm>
          <a:custGeom>
            <a:avLst/>
            <a:gdLst/>
            <a:ahLst/>
            <a:cxnLst/>
            <a:rect r="r" b="b" t="t" l="l"/>
            <a:pathLst>
              <a:path h="1184199" w="2027013">
                <a:moveTo>
                  <a:pt x="0" y="0"/>
                </a:moveTo>
                <a:lnTo>
                  <a:pt x="2027013" y="0"/>
                </a:lnTo>
                <a:lnTo>
                  <a:pt x="2027013" y="1184199"/>
                </a:lnTo>
                <a:lnTo>
                  <a:pt x="0" y="1184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317" t="0" r="-3317" b="0"/>
            </a:stretch>
          </a:blipFill>
        </p:spPr>
      </p:sp>
      <p:sp>
        <p:nvSpPr>
          <p:cNvPr name="AutoShape 18" id="18"/>
          <p:cNvSpPr/>
          <p:nvPr/>
        </p:nvSpPr>
        <p:spPr>
          <a:xfrm flipV="true">
            <a:off x="10453301" y="884472"/>
            <a:ext cx="889663" cy="5434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1900927" y="1578163"/>
            <a:ext cx="2632383" cy="1023704"/>
          </a:xfrm>
          <a:custGeom>
            <a:avLst/>
            <a:gdLst/>
            <a:ahLst/>
            <a:cxnLst/>
            <a:rect r="r" b="b" t="t" l="l"/>
            <a:pathLst>
              <a:path h="1023704" w="2632383">
                <a:moveTo>
                  <a:pt x="0" y="0"/>
                </a:moveTo>
                <a:lnTo>
                  <a:pt x="2632383" y="0"/>
                </a:lnTo>
                <a:lnTo>
                  <a:pt x="2632383" y="1023705"/>
                </a:lnTo>
                <a:lnTo>
                  <a:pt x="0" y="10237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0782102" y="1995209"/>
            <a:ext cx="1042490" cy="326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756526" y="2804879"/>
            <a:ext cx="1869365" cy="1186583"/>
          </a:xfrm>
          <a:custGeom>
            <a:avLst/>
            <a:gdLst/>
            <a:ahLst/>
            <a:cxnLst/>
            <a:rect r="r" b="b" t="t" l="l"/>
            <a:pathLst>
              <a:path h="1186583" w="1869365">
                <a:moveTo>
                  <a:pt x="0" y="0"/>
                </a:moveTo>
                <a:lnTo>
                  <a:pt x="1869365" y="0"/>
                </a:lnTo>
                <a:lnTo>
                  <a:pt x="1869365" y="1186582"/>
                </a:lnTo>
                <a:lnTo>
                  <a:pt x="0" y="11865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10626489" y="2403815"/>
            <a:ext cx="934110" cy="46285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4533310" y="4143211"/>
            <a:ext cx="261302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Get the most accuracy model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0615916" y="4381336"/>
            <a:ext cx="6530422" cy="427527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6763215" y="7567425"/>
            <a:ext cx="3852701" cy="2178364"/>
            <a:chOff x="0" y="0"/>
            <a:chExt cx="1014703" cy="5737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4703" cy="573725"/>
            </a:xfrm>
            <a:custGeom>
              <a:avLst/>
              <a:gdLst/>
              <a:ahLst/>
              <a:cxnLst/>
              <a:rect r="r" b="b" t="t" l="l"/>
              <a:pathLst>
                <a:path h="573725" w="1014703">
                  <a:moveTo>
                    <a:pt x="102483" y="0"/>
                  </a:moveTo>
                  <a:lnTo>
                    <a:pt x="912220" y="0"/>
                  </a:lnTo>
                  <a:cubicBezTo>
                    <a:pt x="968820" y="0"/>
                    <a:pt x="1014703" y="45883"/>
                    <a:pt x="1014703" y="102483"/>
                  </a:cubicBezTo>
                  <a:lnTo>
                    <a:pt x="1014703" y="471242"/>
                  </a:lnTo>
                  <a:cubicBezTo>
                    <a:pt x="1014703" y="498422"/>
                    <a:pt x="1003906" y="524489"/>
                    <a:pt x="984686" y="543709"/>
                  </a:cubicBezTo>
                  <a:cubicBezTo>
                    <a:pt x="965467" y="562928"/>
                    <a:pt x="939400" y="573725"/>
                    <a:pt x="912220" y="573725"/>
                  </a:cubicBezTo>
                  <a:lnTo>
                    <a:pt x="102483" y="573725"/>
                  </a:lnTo>
                  <a:cubicBezTo>
                    <a:pt x="75303" y="573725"/>
                    <a:pt x="49236" y="562928"/>
                    <a:pt x="30017" y="543709"/>
                  </a:cubicBezTo>
                  <a:cubicBezTo>
                    <a:pt x="10797" y="524489"/>
                    <a:pt x="0" y="498422"/>
                    <a:pt x="0" y="471242"/>
                  </a:cubicBezTo>
                  <a:lnTo>
                    <a:pt x="0" y="102483"/>
                  </a:lnTo>
                  <a:cubicBezTo>
                    <a:pt x="0" y="75303"/>
                    <a:pt x="10797" y="49236"/>
                    <a:pt x="30017" y="30017"/>
                  </a:cubicBezTo>
                  <a:cubicBezTo>
                    <a:pt x="49236" y="10797"/>
                    <a:pt x="75303" y="0"/>
                    <a:pt x="102483" y="0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014703" cy="57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Random Forest to dicide growth conditions using temperature and humidity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304780" y="466423"/>
            <a:ext cx="26130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pre-processing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convert to  pixels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37070" y="7009444"/>
            <a:ext cx="371791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Object Detection using Yolo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0316" y="7270247"/>
            <a:ext cx="1975842" cy="29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 Interaction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61612" y="5198618"/>
            <a:ext cx="13534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Take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36753" y="5198618"/>
            <a:ext cx="13534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Upload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5229" y="4881291"/>
            <a:ext cx="13534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51871" y="5935123"/>
            <a:ext cx="216976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Image Capturing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79275" y="4773891"/>
            <a:ext cx="16182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Leaf Image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744895" y="213097"/>
            <a:ext cx="26130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DIsease classification using CNN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854980" y="1578163"/>
            <a:ext cx="26130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DIsease classification using InceptionV3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744895" y="2866671"/>
            <a:ext cx="26130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DIsease classification using VGG19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43725" y="5143500"/>
            <a:ext cx="16182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Temperature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22526" y="5543550"/>
            <a:ext cx="16182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Humidity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81810" y="9850563"/>
            <a:ext cx="371791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Give the output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1834" y="4751848"/>
            <a:ext cx="7664325" cy="1371319"/>
            <a:chOff x="0" y="0"/>
            <a:chExt cx="5880596" cy="105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80596" cy="1052170"/>
            </a:xfrm>
            <a:custGeom>
              <a:avLst/>
              <a:gdLst/>
              <a:ahLst/>
              <a:cxnLst/>
              <a:rect r="r" b="b" t="t" l="l"/>
              <a:pathLst>
                <a:path h="1052170" w="5880596">
                  <a:moveTo>
                    <a:pt x="5756136" y="1052170"/>
                  </a:moveTo>
                  <a:lnTo>
                    <a:pt x="124460" y="1052170"/>
                  </a:lnTo>
                  <a:cubicBezTo>
                    <a:pt x="55880" y="1052170"/>
                    <a:pt x="0" y="996290"/>
                    <a:pt x="0" y="9277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6137" y="0"/>
                  </a:lnTo>
                  <a:cubicBezTo>
                    <a:pt x="5824717" y="0"/>
                    <a:pt x="5880596" y="55880"/>
                    <a:pt x="5880596" y="124460"/>
                  </a:cubicBezTo>
                  <a:lnTo>
                    <a:pt x="5880596" y="927710"/>
                  </a:lnTo>
                  <a:cubicBezTo>
                    <a:pt x="5880596" y="996290"/>
                    <a:pt x="5824717" y="1052170"/>
                    <a:pt x="5756137" y="1052170"/>
                  </a:cubicBezTo>
                  <a:close/>
                </a:path>
              </a:pathLst>
            </a:custGeom>
            <a:solidFill>
              <a:srgbClr val="E0693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612852" y="5069697"/>
            <a:ext cx="543022" cy="735621"/>
          </a:xfrm>
          <a:custGeom>
            <a:avLst/>
            <a:gdLst/>
            <a:ahLst/>
            <a:cxnLst/>
            <a:rect r="r" b="b" t="t" l="l"/>
            <a:pathLst>
              <a:path h="735621" w="543022">
                <a:moveTo>
                  <a:pt x="0" y="0"/>
                </a:moveTo>
                <a:lnTo>
                  <a:pt x="543021" y="0"/>
                </a:lnTo>
                <a:lnTo>
                  <a:pt x="543021" y="735621"/>
                </a:lnTo>
                <a:lnTo>
                  <a:pt x="0" y="735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80257" y="821189"/>
            <a:ext cx="133654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 Evidence of Completion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0240" y="2331466"/>
            <a:ext cx="404232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2947" y="6046967"/>
            <a:ext cx="4056906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Sub-Objective - 2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5810" y="4288845"/>
            <a:ext cx="6814017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Disease classification using CNN layers - Pooling layers , cnn  layers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1351" y="7903504"/>
            <a:ext cx="6814017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Disease cllassification using  Inceptionv3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17823" y="5024806"/>
            <a:ext cx="5983533" cy="76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 Collection, data pre-processing and data augmentation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49809" y="3093106"/>
            <a:ext cx="8613185" cy="973499"/>
            <a:chOff x="0" y="0"/>
            <a:chExt cx="6469008" cy="7311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69009" cy="731155"/>
            </a:xfrm>
            <a:custGeom>
              <a:avLst/>
              <a:gdLst/>
              <a:ahLst/>
              <a:cxnLst/>
              <a:rect r="r" b="b" t="t" l="l"/>
              <a:pathLst>
                <a:path h="731155" w="6469009">
                  <a:moveTo>
                    <a:pt x="634454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44548" y="0"/>
                  </a:lnTo>
                  <a:cubicBezTo>
                    <a:pt x="6413128" y="0"/>
                    <a:pt x="6469009" y="55880"/>
                    <a:pt x="6469009" y="124460"/>
                  </a:cubicBezTo>
                  <a:lnTo>
                    <a:pt x="6469009" y="606695"/>
                  </a:lnTo>
                  <a:cubicBezTo>
                    <a:pt x="6469009" y="675275"/>
                    <a:pt x="6413128" y="731155"/>
                    <a:pt x="6344548" y="731155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48166" y="2977895"/>
            <a:ext cx="1203921" cy="120392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81B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36687" y="6830202"/>
            <a:ext cx="7266850" cy="973499"/>
            <a:chOff x="0" y="0"/>
            <a:chExt cx="5457831" cy="7311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57832" cy="731155"/>
            </a:xfrm>
            <a:custGeom>
              <a:avLst/>
              <a:gdLst/>
              <a:ahLst/>
              <a:cxnLst/>
              <a:rect r="r" b="b" t="t" l="l"/>
              <a:pathLst>
                <a:path h="731155" w="5457832">
                  <a:moveTo>
                    <a:pt x="5333371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3371" y="0"/>
                  </a:lnTo>
                  <a:cubicBezTo>
                    <a:pt x="5401951" y="0"/>
                    <a:pt x="5457832" y="55880"/>
                    <a:pt x="5457832" y="124460"/>
                  </a:cubicBezTo>
                  <a:lnTo>
                    <a:pt x="5457832" y="606695"/>
                  </a:lnTo>
                  <a:cubicBezTo>
                    <a:pt x="5457832" y="675275"/>
                    <a:pt x="5401951" y="731155"/>
                    <a:pt x="5333371" y="731155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5043" y="6714992"/>
            <a:ext cx="1203921" cy="1203921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981BF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93593" y="3161993"/>
            <a:ext cx="741450" cy="770040"/>
          </a:xfrm>
          <a:custGeom>
            <a:avLst/>
            <a:gdLst/>
            <a:ahLst/>
            <a:cxnLst/>
            <a:rect r="r" b="b" t="t" l="l"/>
            <a:pathLst>
              <a:path h="770040" w="741450">
                <a:moveTo>
                  <a:pt x="0" y="0"/>
                </a:moveTo>
                <a:lnTo>
                  <a:pt x="741450" y="0"/>
                </a:lnTo>
                <a:lnTo>
                  <a:pt x="741450" y="770040"/>
                </a:lnTo>
                <a:lnTo>
                  <a:pt x="0" y="77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95693" y="7000166"/>
            <a:ext cx="697769" cy="691426"/>
          </a:xfrm>
          <a:custGeom>
            <a:avLst/>
            <a:gdLst/>
            <a:ahLst/>
            <a:cxnLst/>
            <a:rect r="r" b="b" t="t" l="l"/>
            <a:pathLst>
              <a:path h="691426" w="697769">
                <a:moveTo>
                  <a:pt x="0" y="0"/>
                </a:moveTo>
                <a:lnTo>
                  <a:pt x="697769" y="0"/>
                </a:lnTo>
                <a:lnTo>
                  <a:pt x="697769" y="691426"/>
                </a:lnTo>
                <a:lnTo>
                  <a:pt x="0" y="691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32138" y="3287897"/>
            <a:ext cx="7516543" cy="60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238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Leaf disease classsification  using CNN </a:t>
            </a:r>
          </a:p>
          <a:p>
            <a:pPr algn="ctr">
              <a:lnSpc>
                <a:spcPts val="23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837004" y="7068001"/>
            <a:ext cx="7516543" cy="89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238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Leaf diseases classification  using CNN architecture </a:t>
            </a:r>
          </a:p>
          <a:p>
            <a:pPr algn="ctr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5113" y="4038370"/>
            <a:ext cx="1889641" cy="2627641"/>
          </a:xfrm>
          <a:custGeom>
            <a:avLst/>
            <a:gdLst/>
            <a:ahLst/>
            <a:cxnLst/>
            <a:rect r="r" b="b" t="t" l="l"/>
            <a:pathLst>
              <a:path h="2627641" w="1889641">
                <a:moveTo>
                  <a:pt x="0" y="0"/>
                </a:moveTo>
                <a:lnTo>
                  <a:pt x="1889641" y="0"/>
                </a:lnTo>
                <a:lnTo>
                  <a:pt x="1889641" y="2627642"/>
                </a:lnTo>
                <a:lnTo>
                  <a:pt x="0" y="262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35" r="0" b="-39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5136" y="3984050"/>
            <a:ext cx="2083792" cy="2174391"/>
          </a:xfrm>
          <a:custGeom>
            <a:avLst/>
            <a:gdLst/>
            <a:ahLst/>
            <a:cxnLst/>
            <a:rect r="r" b="b" t="t" l="l"/>
            <a:pathLst>
              <a:path h="2174391" w="2083792">
                <a:moveTo>
                  <a:pt x="0" y="0"/>
                </a:moveTo>
                <a:lnTo>
                  <a:pt x="2083792" y="0"/>
                </a:lnTo>
                <a:lnTo>
                  <a:pt x="2083792" y="2174391"/>
                </a:lnTo>
                <a:lnTo>
                  <a:pt x="0" y="217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0669" y="4038370"/>
            <a:ext cx="2918282" cy="2065750"/>
          </a:xfrm>
          <a:custGeom>
            <a:avLst/>
            <a:gdLst/>
            <a:ahLst/>
            <a:cxnLst/>
            <a:rect r="r" b="b" t="t" l="l"/>
            <a:pathLst>
              <a:path h="2065750" w="2918282">
                <a:moveTo>
                  <a:pt x="0" y="0"/>
                </a:moveTo>
                <a:lnTo>
                  <a:pt x="2918282" y="0"/>
                </a:lnTo>
                <a:lnTo>
                  <a:pt x="2918282" y="2065750"/>
                </a:lnTo>
                <a:lnTo>
                  <a:pt x="0" y="206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9822" y="1008732"/>
            <a:ext cx="8638096" cy="3768396"/>
          </a:xfrm>
          <a:custGeom>
            <a:avLst/>
            <a:gdLst/>
            <a:ahLst/>
            <a:cxnLst/>
            <a:rect r="r" b="b" t="t" l="l"/>
            <a:pathLst>
              <a:path h="3768396" w="8638096">
                <a:moveTo>
                  <a:pt x="0" y="0"/>
                </a:moveTo>
                <a:lnTo>
                  <a:pt x="8638096" y="0"/>
                </a:lnTo>
                <a:lnTo>
                  <a:pt x="8638096" y="3768396"/>
                </a:lnTo>
                <a:lnTo>
                  <a:pt x="0" y="3768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4" t="-9027" r="-378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9822" y="4900953"/>
            <a:ext cx="8638096" cy="4596918"/>
          </a:xfrm>
          <a:custGeom>
            <a:avLst/>
            <a:gdLst/>
            <a:ahLst/>
            <a:cxnLst/>
            <a:rect r="r" b="b" t="t" l="l"/>
            <a:pathLst>
              <a:path h="4596918" w="8638096">
                <a:moveTo>
                  <a:pt x="0" y="0"/>
                </a:moveTo>
                <a:lnTo>
                  <a:pt x="8638096" y="0"/>
                </a:lnTo>
                <a:lnTo>
                  <a:pt x="8638096" y="4596918"/>
                </a:lnTo>
                <a:lnTo>
                  <a:pt x="0" y="45969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03" t="0" r="-5324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23668"/>
            <a:ext cx="9483325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Collection and Pre-Processing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5294" y="6104120"/>
            <a:ext cx="178903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Downy Mildew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5113" y="6666012"/>
            <a:ext cx="188964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Healthy Leaves</a:t>
            </a:r>
          </a:p>
          <a:p>
            <a:pPr algn="ctr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765981" y="6158441"/>
            <a:ext cx="62210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Virus</a:t>
            </a:r>
          </a:p>
          <a:p>
            <a:pPr algn="ctr">
              <a:lnSpc>
                <a:spcPts val="23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649904" y="742032"/>
            <a:ext cx="863809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Virus disease images Augmentation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99822" y="9497871"/>
            <a:ext cx="863809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Downy Mildew Disease images  Augmentation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0669" y="1523723"/>
            <a:ext cx="8271122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Done the data  pre-processing manualy</a:t>
            </a:r>
          </a:p>
          <a:p>
            <a:pPr algn="l">
              <a:lnSpc>
                <a:spcPts val="2759"/>
              </a:lnSpc>
            </a:pPr>
          </a:p>
          <a:p>
            <a:pPr algn="l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Remove blur images</a:t>
            </a:r>
          </a:p>
          <a:p>
            <a:pPr algn="l">
              <a:lnSpc>
                <a:spcPts val="2759"/>
              </a:lnSpc>
            </a:pPr>
          </a:p>
          <a:p>
            <a:pPr algn="l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Divide each categories separate folders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44910"/>
            <a:ext cx="3735359" cy="6488217"/>
            <a:chOff x="0" y="0"/>
            <a:chExt cx="983798" cy="17088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3798" cy="1708831"/>
            </a:xfrm>
            <a:custGeom>
              <a:avLst/>
              <a:gdLst/>
              <a:ahLst/>
              <a:cxnLst/>
              <a:rect r="r" b="b" t="t" l="l"/>
              <a:pathLst>
                <a:path h="1708831" w="983798">
                  <a:moveTo>
                    <a:pt x="105703" y="0"/>
                  </a:moveTo>
                  <a:lnTo>
                    <a:pt x="878095" y="0"/>
                  </a:lnTo>
                  <a:cubicBezTo>
                    <a:pt x="936473" y="0"/>
                    <a:pt x="983798" y="47325"/>
                    <a:pt x="983798" y="105703"/>
                  </a:cubicBezTo>
                  <a:lnTo>
                    <a:pt x="983798" y="1603128"/>
                  </a:lnTo>
                  <a:cubicBezTo>
                    <a:pt x="983798" y="1661506"/>
                    <a:pt x="936473" y="1708831"/>
                    <a:pt x="878095" y="1708831"/>
                  </a:cubicBezTo>
                  <a:lnTo>
                    <a:pt x="105703" y="1708831"/>
                  </a:lnTo>
                  <a:cubicBezTo>
                    <a:pt x="47325" y="1708831"/>
                    <a:pt x="0" y="1661506"/>
                    <a:pt x="0" y="1603128"/>
                  </a:cubicBezTo>
                  <a:lnTo>
                    <a:pt x="0" y="105703"/>
                  </a:lnTo>
                  <a:cubicBezTo>
                    <a:pt x="0" y="47325"/>
                    <a:pt x="47325" y="0"/>
                    <a:pt x="105703" y="0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983798" cy="170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09511" y="1635410"/>
            <a:ext cx="5040209" cy="6684850"/>
          </a:xfrm>
          <a:custGeom>
            <a:avLst/>
            <a:gdLst/>
            <a:ahLst/>
            <a:cxnLst/>
            <a:rect r="r" b="b" t="t" l="l"/>
            <a:pathLst>
              <a:path h="6684850" w="5040209">
                <a:moveTo>
                  <a:pt x="0" y="0"/>
                </a:moveTo>
                <a:lnTo>
                  <a:pt x="5040210" y="0"/>
                </a:lnTo>
                <a:lnTo>
                  <a:pt x="5040210" y="6684851"/>
                </a:lnTo>
                <a:lnTo>
                  <a:pt x="0" y="6684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0504" y="1673715"/>
            <a:ext cx="5246992" cy="6939570"/>
          </a:xfrm>
          <a:custGeom>
            <a:avLst/>
            <a:gdLst/>
            <a:ahLst/>
            <a:cxnLst/>
            <a:rect r="r" b="b" t="t" l="l"/>
            <a:pathLst>
              <a:path h="6939570" w="5246992">
                <a:moveTo>
                  <a:pt x="0" y="0"/>
                </a:moveTo>
                <a:lnTo>
                  <a:pt x="5246992" y="0"/>
                </a:lnTo>
                <a:lnTo>
                  <a:pt x="5246992" y="6939570"/>
                </a:lnTo>
                <a:lnTo>
                  <a:pt x="0" y="693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59025" y="1574736"/>
            <a:ext cx="5100275" cy="6745524"/>
          </a:xfrm>
          <a:custGeom>
            <a:avLst/>
            <a:gdLst/>
            <a:ahLst/>
            <a:cxnLst/>
            <a:rect r="r" b="b" t="t" l="l"/>
            <a:pathLst>
              <a:path h="6745524" w="5100275">
                <a:moveTo>
                  <a:pt x="0" y="0"/>
                </a:moveTo>
                <a:lnTo>
                  <a:pt x="5100275" y="0"/>
                </a:lnTo>
                <a:lnTo>
                  <a:pt x="5100275" y="6745525"/>
                </a:lnTo>
                <a:lnTo>
                  <a:pt x="0" y="674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3026" y="229521"/>
            <a:ext cx="9483325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and Inception V3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12794"/>
            <a:ext cx="373535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CNN Architectures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703151"/>
            <a:ext cx="373535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CNN Layes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8107" y="5143500"/>
            <a:ext cx="321595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Inception V3</a:t>
            </a:r>
          </a:p>
          <a:p>
            <a:pPr algn="l">
              <a:lnSpc>
                <a:spcPts val="2759"/>
              </a:lnSpc>
            </a:pP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VGG 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8107" y="2576904"/>
            <a:ext cx="321595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Pooling Layer</a:t>
            </a:r>
          </a:p>
          <a:p>
            <a:pPr algn="l">
              <a:lnSpc>
                <a:spcPts val="2759"/>
              </a:lnSpc>
            </a:pP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CNN layer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47626" y="1082960"/>
            <a:ext cx="68199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CNN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30231" y="8586961"/>
            <a:ext cx="186975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loss: 0.5599 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accuracy: 0.9304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25531" y="1082960"/>
            <a:ext cx="184546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Inception V3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6798" y="8586961"/>
            <a:ext cx="191416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loss: 0.6360 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accuracy: 0.8500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132054"/>
            <a:ext cx="12020078" cy="3554753"/>
          </a:xfrm>
          <a:custGeom>
            <a:avLst/>
            <a:gdLst/>
            <a:ahLst/>
            <a:cxnLst/>
            <a:rect r="r" b="b" t="t" l="l"/>
            <a:pathLst>
              <a:path h="3554753" w="12020078">
                <a:moveTo>
                  <a:pt x="0" y="0"/>
                </a:moveTo>
                <a:lnTo>
                  <a:pt x="12020078" y="0"/>
                </a:lnTo>
                <a:lnTo>
                  <a:pt x="12020078" y="3554753"/>
                </a:lnTo>
                <a:lnTo>
                  <a:pt x="0" y="355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7673" y="3705409"/>
            <a:ext cx="2637258" cy="1866823"/>
          </a:xfrm>
          <a:custGeom>
            <a:avLst/>
            <a:gdLst/>
            <a:ahLst/>
            <a:cxnLst/>
            <a:rect r="r" b="b" t="t" l="l"/>
            <a:pathLst>
              <a:path h="1866823" w="2637258">
                <a:moveTo>
                  <a:pt x="0" y="0"/>
                </a:moveTo>
                <a:lnTo>
                  <a:pt x="2637258" y="0"/>
                </a:lnTo>
                <a:lnTo>
                  <a:pt x="2637258" y="1866823"/>
                </a:lnTo>
                <a:lnTo>
                  <a:pt x="0" y="1866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8141" y="1222717"/>
            <a:ext cx="2745031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use CNN?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2044" y="7820157"/>
            <a:ext cx="3903848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disease using CNN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171" y="195457"/>
            <a:ext cx="9483325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1550" y="1893679"/>
            <a:ext cx="16390193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CNNs offer a powerful and adaptable framework for classifying diseases on cucumber leaves.</a:t>
            </a:r>
          </a:p>
          <a:p>
            <a:pPr algn="l">
              <a:lnSpc>
                <a:spcPts val="2399"/>
              </a:lnSpc>
            </a:pPr>
          </a:p>
          <a:p>
            <a:pPr algn="l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CNNs can automatically extract relevant features from images of cucumber leaves, capturing disease-related patterns, textures, and structures without manual feature engineering.</a:t>
            </a:r>
          </a:p>
          <a:p>
            <a:pPr algn="l">
              <a:lnSpc>
                <a:spcPts val="2399"/>
              </a:lnSpc>
            </a:pPr>
          </a:p>
          <a:p>
            <a:pPr algn="l" marL="431799" indent="-215899" lvl="1">
              <a:lnSpc>
                <a:spcPts val="23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CNNs can adapt to different lighting conditions, orientations, and variations in leaf appearances.</a:t>
            </a:r>
          </a:p>
          <a:p>
            <a:pPr algn="l">
              <a:lnSpc>
                <a:spcPts val="2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307673" y="5572232"/>
            <a:ext cx="263725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Input Image of Downy Mildew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43985" y="6493665"/>
            <a:ext cx="4203623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44336"/>
                </a:solidFill>
                <a:latin typeface="Canva Sans"/>
                <a:ea typeface="Canva Sans"/>
                <a:cs typeface="Canva Sans"/>
                <a:sym typeface="Canva Sans"/>
              </a:rPr>
              <a:t>Downy Mildew   as output result   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7673" y="3705409"/>
            <a:ext cx="2637258" cy="1866823"/>
          </a:xfrm>
          <a:custGeom>
            <a:avLst/>
            <a:gdLst/>
            <a:ahLst/>
            <a:cxnLst/>
            <a:rect r="r" b="b" t="t" l="l"/>
            <a:pathLst>
              <a:path h="1866823" w="2637258">
                <a:moveTo>
                  <a:pt x="0" y="0"/>
                </a:moveTo>
                <a:lnTo>
                  <a:pt x="2637258" y="0"/>
                </a:lnTo>
                <a:lnTo>
                  <a:pt x="2637258" y="1866823"/>
                </a:lnTo>
                <a:lnTo>
                  <a:pt x="0" y="186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7231" y="4021880"/>
            <a:ext cx="13387134" cy="5588240"/>
          </a:xfrm>
          <a:custGeom>
            <a:avLst/>
            <a:gdLst/>
            <a:ahLst/>
            <a:cxnLst/>
            <a:rect r="r" b="b" t="t" l="l"/>
            <a:pathLst>
              <a:path h="5588240" w="13387134">
                <a:moveTo>
                  <a:pt x="0" y="0"/>
                </a:moveTo>
                <a:lnTo>
                  <a:pt x="13387133" y="0"/>
                </a:lnTo>
                <a:lnTo>
                  <a:pt x="13387133" y="5588241"/>
                </a:lnTo>
                <a:lnTo>
                  <a:pt x="0" y="5588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8141" y="1222717"/>
            <a:ext cx="4076447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use InceptionV3?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34589" y="9572021"/>
            <a:ext cx="4371012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 disease using InceptionV3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4171" y="195457"/>
            <a:ext cx="9483325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InceptionV3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1814" y="1894466"/>
            <a:ext cx="1455537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3461" indent="-191731" lvl="1">
              <a:lnSpc>
                <a:spcPts val="2131"/>
              </a:lnSpc>
              <a:buFont typeface="Arial"/>
              <a:buChar char="•"/>
            </a:pPr>
            <a:r>
              <a:rPr lang="en-US" sz="177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Inceptionv3's multi-scale feature extraction</a:t>
            </a:r>
          </a:p>
          <a:p>
            <a:pPr algn="l">
              <a:lnSpc>
                <a:spcPts val="2131"/>
              </a:lnSpc>
            </a:pPr>
          </a:p>
          <a:p>
            <a:pPr algn="l" marL="383461" indent="-191731" lvl="1">
              <a:lnSpc>
                <a:spcPts val="2131"/>
              </a:lnSpc>
              <a:buFont typeface="Arial"/>
              <a:buChar char="•"/>
            </a:pPr>
            <a:r>
              <a:rPr lang="en-US" sz="177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transfer learning capability, robustness to variability.</a:t>
            </a:r>
          </a:p>
          <a:p>
            <a:pPr algn="l">
              <a:lnSpc>
                <a:spcPts val="2131"/>
              </a:lnSpc>
            </a:pPr>
          </a:p>
          <a:p>
            <a:pPr algn="l" marL="383461" indent="-191731" lvl="1">
              <a:lnSpc>
                <a:spcPts val="2131"/>
              </a:lnSpc>
              <a:buFont typeface="Arial"/>
              <a:buChar char="•"/>
            </a:pPr>
            <a:r>
              <a:rPr lang="en-US" sz="177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Interpretability make it a strong candidate for classifying diseases on cucumber leaves</a:t>
            </a:r>
          </a:p>
          <a:p>
            <a:pPr algn="l">
              <a:lnSpc>
                <a:spcPts val="2131"/>
              </a:lnSpc>
            </a:pPr>
          </a:p>
          <a:p>
            <a:pPr algn="l" marL="383461" indent="-191731" lvl="1">
              <a:lnSpc>
                <a:spcPts val="2131"/>
              </a:lnSpc>
              <a:buFont typeface="Arial"/>
              <a:buChar char="•"/>
            </a:pPr>
            <a:r>
              <a:rPr lang="en-US" sz="177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Offering improved accuracy and performance in disease diagnosis tasks.</a:t>
            </a:r>
          </a:p>
          <a:p>
            <a:pPr algn="l">
              <a:lnSpc>
                <a:spcPts val="213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307673" y="5572232"/>
            <a:ext cx="263725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Input Image of Downy Mildew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07673" y="6574067"/>
            <a:ext cx="4203623" cy="32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F44336"/>
                </a:solidFill>
                <a:latin typeface="Canva Sans"/>
                <a:ea typeface="Canva Sans"/>
                <a:cs typeface="Canva Sans"/>
                <a:sym typeface="Canva Sans"/>
              </a:rPr>
              <a:t>Virus   as output result  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3806" y="2234874"/>
            <a:ext cx="3435543" cy="3228497"/>
          </a:xfrm>
          <a:custGeom>
            <a:avLst/>
            <a:gdLst/>
            <a:ahLst/>
            <a:cxnLst/>
            <a:rect r="r" b="b" t="t" l="l"/>
            <a:pathLst>
              <a:path h="3228497" w="3435543">
                <a:moveTo>
                  <a:pt x="0" y="0"/>
                </a:moveTo>
                <a:lnTo>
                  <a:pt x="3435544" y="0"/>
                </a:lnTo>
                <a:lnTo>
                  <a:pt x="3435544" y="3228498"/>
                </a:lnTo>
                <a:lnTo>
                  <a:pt x="0" y="3228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48" t="0" r="-1264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9875" y="2234874"/>
            <a:ext cx="3435543" cy="3228497"/>
          </a:xfrm>
          <a:custGeom>
            <a:avLst/>
            <a:gdLst/>
            <a:ahLst/>
            <a:cxnLst/>
            <a:rect r="r" b="b" t="t" l="l"/>
            <a:pathLst>
              <a:path h="3228497" w="3435543">
                <a:moveTo>
                  <a:pt x="0" y="0"/>
                </a:moveTo>
                <a:lnTo>
                  <a:pt x="3435543" y="0"/>
                </a:lnTo>
                <a:lnTo>
                  <a:pt x="3435543" y="3228498"/>
                </a:lnTo>
                <a:lnTo>
                  <a:pt x="0" y="3228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48" t="0" r="-1264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567" y="2094227"/>
            <a:ext cx="4718320" cy="3538740"/>
          </a:xfrm>
          <a:custGeom>
            <a:avLst/>
            <a:gdLst/>
            <a:ahLst/>
            <a:cxnLst/>
            <a:rect r="r" b="b" t="t" l="l"/>
            <a:pathLst>
              <a:path h="3538740" w="4718320">
                <a:moveTo>
                  <a:pt x="0" y="0"/>
                </a:moveTo>
                <a:lnTo>
                  <a:pt x="4718320" y="0"/>
                </a:lnTo>
                <a:lnTo>
                  <a:pt x="4718320" y="3538740"/>
                </a:lnTo>
                <a:lnTo>
                  <a:pt x="0" y="3538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08914" y="6510739"/>
            <a:ext cx="5035015" cy="3776261"/>
          </a:xfrm>
          <a:custGeom>
            <a:avLst/>
            <a:gdLst/>
            <a:ahLst/>
            <a:cxnLst/>
            <a:rect r="r" b="b" t="t" l="l"/>
            <a:pathLst>
              <a:path h="3776261" w="5035015">
                <a:moveTo>
                  <a:pt x="0" y="0"/>
                </a:moveTo>
                <a:lnTo>
                  <a:pt x="5035014" y="0"/>
                </a:lnTo>
                <a:lnTo>
                  <a:pt x="5035014" y="3776261"/>
                </a:lnTo>
                <a:lnTo>
                  <a:pt x="0" y="3776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46018" y="5463372"/>
            <a:ext cx="6385377" cy="4789033"/>
          </a:xfrm>
          <a:custGeom>
            <a:avLst/>
            <a:gdLst/>
            <a:ahLst/>
            <a:cxnLst/>
            <a:rect r="r" b="b" t="t" l="l"/>
            <a:pathLst>
              <a:path h="4789033" w="6385377">
                <a:moveTo>
                  <a:pt x="0" y="0"/>
                </a:moveTo>
                <a:lnTo>
                  <a:pt x="6385377" y="0"/>
                </a:lnTo>
                <a:lnTo>
                  <a:pt x="6385377" y="4789032"/>
                </a:lnTo>
                <a:lnTo>
                  <a:pt x="0" y="4789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88968" y="6338191"/>
            <a:ext cx="5400764" cy="3413525"/>
          </a:xfrm>
          <a:custGeom>
            <a:avLst/>
            <a:gdLst/>
            <a:ahLst/>
            <a:cxnLst/>
            <a:rect r="r" b="b" t="t" l="l"/>
            <a:pathLst>
              <a:path h="3413525" w="5400764">
                <a:moveTo>
                  <a:pt x="0" y="0"/>
                </a:moveTo>
                <a:lnTo>
                  <a:pt x="5400764" y="0"/>
                </a:lnTo>
                <a:lnTo>
                  <a:pt x="5400764" y="3413525"/>
                </a:lnTo>
                <a:lnTo>
                  <a:pt x="0" y="3413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331" r="0" b="-93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6018" y="-63233"/>
            <a:ext cx="5941982" cy="5206733"/>
          </a:xfrm>
          <a:custGeom>
            <a:avLst/>
            <a:gdLst/>
            <a:ahLst/>
            <a:cxnLst/>
            <a:rect r="r" b="b" t="t" l="l"/>
            <a:pathLst>
              <a:path h="5206733" w="5941982">
                <a:moveTo>
                  <a:pt x="0" y="0"/>
                </a:moveTo>
                <a:lnTo>
                  <a:pt x="5941982" y="0"/>
                </a:lnTo>
                <a:lnTo>
                  <a:pt x="5941982" y="5206733"/>
                </a:lnTo>
                <a:lnTo>
                  <a:pt x="0" y="5206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417" t="0" r="-841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4976" y="780131"/>
            <a:ext cx="1846865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 @Gherkin Farm - Nikawaratiya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99480"/>
            <a:ext cx="16739274" cy="6488041"/>
          </a:xfrm>
          <a:custGeom>
            <a:avLst/>
            <a:gdLst/>
            <a:ahLst/>
            <a:cxnLst/>
            <a:rect r="r" b="b" t="t" l="l"/>
            <a:pathLst>
              <a:path h="6488041" w="16739274">
                <a:moveTo>
                  <a:pt x="0" y="0"/>
                </a:moveTo>
                <a:lnTo>
                  <a:pt x="16739274" y="0"/>
                </a:lnTo>
                <a:lnTo>
                  <a:pt x="16739274" y="6488040"/>
                </a:lnTo>
                <a:lnTo>
                  <a:pt x="0" y="648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0844"/>
            <a:ext cx="612512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UI Wireframes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682" y="-193708"/>
            <a:ext cx="18928620" cy="6511294"/>
            <a:chOff x="0" y="0"/>
            <a:chExt cx="5907387" cy="20320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7387" cy="2032094"/>
            </a:xfrm>
            <a:custGeom>
              <a:avLst/>
              <a:gdLst/>
              <a:ahLst/>
              <a:cxnLst/>
              <a:rect r="r" b="b" t="t" l="l"/>
              <a:pathLst>
                <a:path h="2032094" w="5907387">
                  <a:moveTo>
                    <a:pt x="17587" y="0"/>
                  </a:moveTo>
                  <a:lnTo>
                    <a:pt x="5889800" y="0"/>
                  </a:lnTo>
                  <a:cubicBezTo>
                    <a:pt x="5894464" y="0"/>
                    <a:pt x="5898938" y="1853"/>
                    <a:pt x="5902236" y="5151"/>
                  </a:cubicBezTo>
                  <a:cubicBezTo>
                    <a:pt x="5905534" y="8449"/>
                    <a:pt x="5907387" y="12923"/>
                    <a:pt x="5907387" y="17587"/>
                  </a:cubicBezTo>
                  <a:lnTo>
                    <a:pt x="5907387" y="2014506"/>
                  </a:lnTo>
                  <a:cubicBezTo>
                    <a:pt x="5907387" y="2024220"/>
                    <a:pt x="5899513" y="2032094"/>
                    <a:pt x="5889800" y="2032094"/>
                  </a:cubicBezTo>
                  <a:lnTo>
                    <a:pt x="17587" y="2032094"/>
                  </a:lnTo>
                  <a:cubicBezTo>
                    <a:pt x="12923" y="2032094"/>
                    <a:pt x="8449" y="2030241"/>
                    <a:pt x="5151" y="2026943"/>
                  </a:cubicBezTo>
                  <a:cubicBezTo>
                    <a:pt x="1853" y="2023644"/>
                    <a:pt x="0" y="2019171"/>
                    <a:pt x="0" y="2014506"/>
                  </a:cubicBezTo>
                  <a:lnTo>
                    <a:pt x="0" y="17587"/>
                  </a:lnTo>
                  <a:cubicBezTo>
                    <a:pt x="0" y="12923"/>
                    <a:pt x="1853" y="8449"/>
                    <a:pt x="5151" y="5151"/>
                  </a:cubicBezTo>
                  <a:cubicBezTo>
                    <a:pt x="8449" y="1853"/>
                    <a:pt x="12923" y="0"/>
                    <a:pt x="17587" y="0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907387" cy="2032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60132" y="4378282"/>
            <a:ext cx="14238699" cy="679349"/>
            <a:chOff x="0" y="0"/>
            <a:chExt cx="3903050" cy="186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03050" cy="186220"/>
            </a:xfrm>
            <a:custGeom>
              <a:avLst/>
              <a:gdLst/>
              <a:ahLst/>
              <a:cxnLst/>
              <a:rect r="r" b="b" t="t" l="l"/>
              <a:pathLst>
                <a:path h="186220" w="3903050">
                  <a:moveTo>
                    <a:pt x="3699850" y="0"/>
                  </a:moveTo>
                  <a:lnTo>
                    <a:pt x="0" y="0"/>
                  </a:lnTo>
                  <a:lnTo>
                    <a:pt x="0" y="186220"/>
                  </a:lnTo>
                  <a:lnTo>
                    <a:pt x="3699850" y="186220"/>
                  </a:lnTo>
                  <a:lnTo>
                    <a:pt x="3903050" y="93110"/>
                  </a:lnTo>
                  <a:lnTo>
                    <a:pt x="3699850" y="0"/>
                  </a:lnTo>
                  <a:close/>
                </a:path>
              </a:pathLst>
            </a:custGeom>
            <a:solidFill>
              <a:srgbClr val="111F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788750" cy="186220"/>
            </a:xfrm>
            <a:prstGeom prst="rect">
              <a:avLst/>
            </a:prstGeom>
          </p:spPr>
          <p:txBody>
            <a:bodyPr anchor="ctr" rtlCol="false" tIns="48809" lIns="48809" bIns="48809" rIns="48809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59885" y="182797"/>
            <a:ext cx="1173460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and Future Works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3973" y="1191173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39E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of the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1923" y="6455698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39E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Implementations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89170" y="4321123"/>
            <a:ext cx="757763" cy="852246"/>
            <a:chOff x="0" y="0"/>
            <a:chExt cx="1010351" cy="113632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10351" cy="1136329"/>
              <a:chOff x="0" y="0"/>
              <a:chExt cx="72269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2269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22690">
                    <a:moveTo>
                      <a:pt x="361345" y="0"/>
                    </a:moveTo>
                    <a:cubicBezTo>
                      <a:pt x="161780" y="0"/>
                      <a:pt x="0" y="181951"/>
                      <a:pt x="0" y="406400"/>
                    </a:cubicBezTo>
                    <a:cubicBezTo>
                      <a:pt x="0" y="630849"/>
                      <a:pt x="161780" y="812800"/>
                      <a:pt x="361345" y="812800"/>
                    </a:cubicBezTo>
                    <a:cubicBezTo>
                      <a:pt x="560910" y="812800"/>
                      <a:pt x="722690" y="630849"/>
                      <a:pt x="722690" y="406400"/>
                    </a:cubicBezTo>
                    <a:cubicBezTo>
                      <a:pt x="722690" y="181951"/>
                      <a:pt x="560910" y="0"/>
                      <a:pt x="361345" y="0"/>
                    </a:cubicBezTo>
                    <a:close/>
                  </a:path>
                </a:pathLst>
              </a:custGeom>
              <a:solidFill>
                <a:srgbClr val="49E5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67752" y="76200"/>
                <a:ext cx="587185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19431" y="191477"/>
              <a:ext cx="771489" cy="723797"/>
            </a:xfrm>
            <a:custGeom>
              <a:avLst/>
              <a:gdLst/>
              <a:ahLst/>
              <a:cxnLst/>
              <a:rect r="r" b="b" t="t" l="l"/>
              <a:pathLst>
                <a:path h="723797" w="771489">
                  <a:moveTo>
                    <a:pt x="0" y="0"/>
                  </a:moveTo>
                  <a:lnTo>
                    <a:pt x="771489" y="0"/>
                  </a:lnTo>
                  <a:lnTo>
                    <a:pt x="771489" y="723797"/>
                  </a:lnTo>
                  <a:lnTo>
                    <a:pt x="0" y="7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707838" y="7314544"/>
            <a:ext cx="14238699" cy="679349"/>
            <a:chOff x="0" y="0"/>
            <a:chExt cx="3903050" cy="1862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03050" cy="186220"/>
            </a:xfrm>
            <a:custGeom>
              <a:avLst/>
              <a:gdLst/>
              <a:ahLst/>
              <a:cxnLst/>
              <a:rect r="r" b="b" t="t" l="l"/>
              <a:pathLst>
                <a:path h="186220" w="3903050">
                  <a:moveTo>
                    <a:pt x="3699850" y="0"/>
                  </a:moveTo>
                  <a:lnTo>
                    <a:pt x="0" y="0"/>
                  </a:lnTo>
                  <a:lnTo>
                    <a:pt x="0" y="186220"/>
                  </a:lnTo>
                  <a:lnTo>
                    <a:pt x="3699850" y="186220"/>
                  </a:lnTo>
                  <a:lnTo>
                    <a:pt x="3903050" y="93110"/>
                  </a:lnTo>
                  <a:lnTo>
                    <a:pt x="369985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3788750" cy="186220"/>
            </a:xfrm>
            <a:prstGeom prst="rect">
              <a:avLst/>
            </a:prstGeom>
          </p:spPr>
          <p:txBody>
            <a:bodyPr anchor="ctr" rtlCol="false" tIns="48809" lIns="48809" bIns="48809" rIns="48809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684314" y="8385847"/>
            <a:ext cx="14238699" cy="737830"/>
            <a:chOff x="0" y="0"/>
            <a:chExt cx="3750110" cy="1943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750110" cy="194326"/>
            </a:xfrm>
            <a:custGeom>
              <a:avLst/>
              <a:gdLst/>
              <a:ahLst/>
              <a:cxnLst/>
              <a:rect r="r" b="b" t="t" l="l"/>
              <a:pathLst>
                <a:path h="194326" w="3750110">
                  <a:moveTo>
                    <a:pt x="3546910" y="0"/>
                  </a:moveTo>
                  <a:lnTo>
                    <a:pt x="0" y="0"/>
                  </a:lnTo>
                  <a:lnTo>
                    <a:pt x="0" y="194326"/>
                  </a:lnTo>
                  <a:lnTo>
                    <a:pt x="3546910" y="194326"/>
                  </a:lnTo>
                  <a:lnTo>
                    <a:pt x="3750110" y="97163"/>
                  </a:lnTo>
                  <a:lnTo>
                    <a:pt x="3546910" y="0"/>
                  </a:lnTo>
                  <a:close/>
                </a:path>
              </a:pathLst>
            </a:custGeom>
            <a:solidFill>
              <a:srgbClr val="387EB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3635810" cy="194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269381" y="7433361"/>
            <a:ext cx="14048495" cy="34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Choose best way to identify diseases using computer vision and object detection methods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31362" y="8517768"/>
            <a:ext cx="43043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 Identify the disease growth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36875" y="7257385"/>
            <a:ext cx="757763" cy="852246"/>
            <a:chOff x="0" y="0"/>
            <a:chExt cx="1010351" cy="113632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10351" cy="1136329"/>
              <a:chOff x="0" y="0"/>
              <a:chExt cx="72269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2269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22690">
                    <a:moveTo>
                      <a:pt x="361345" y="0"/>
                    </a:moveTo>
                    <a:cubicBezTo>
                      <a:pt x="161780" y="0"/>
                      <a:pt x="0" y="181951"/>
                      <a:pt x="0" y="406400"/>
                    </a:cubicBezTo>
                    <a:cubicBezTo>
                      <a:pt x="0" y="630849"/>
                      <a:pt x="161780" y="812800"/>
                      <a:pt x="361345" y="812800"/>
                    </a:cubicBezTo>
                    <a:cubicBezTo>
                      <a:pt x="560910" y="812800"/>
                      <a:pt x="722690" y="630849"/>
                      <a:pt x="722690" y="406400"/>
                    </a:cubicBezTo>
                    <a:cubicBezTo>
                      <a:pt x="722690" y="181951"/>
                      <a:pt x="560910" y="0"/>
                      <a:pt x="361345" y="0"/>
                    </a:cubicBezTo>
                    <a:close/>
                  </a:path>
                </a:pathLst>
              </a:custGeom>
              <a:solidFill>
                <a:srgbClr val="49E50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67752" y="76200"/>
                <a:ext cx="587185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19431" y="191477"/>
              <a:ext cx="771489" cy="723797"/>
            </a:xfrm>
            <a:custGeom>
              <a:avLst/>
              <a:gdLst/>
              <a:ahLst/>
              <a:cxnLst/>
              <a:rect r="r" b="b" t="t" l="l"/>
              <a:pathLst>
                <a:path h="723797" w="771489">
                  <a:moveTo>
                    <a:pt x="0" y="0"/>
                  </a:moveTo>
                  <a:lnTo>
                    <a:pt x="771489" y="0"/>
                  </a:lnTo>
                  <a:lnTo>
                    <a:pt x="771489" y="723797"/>
                  </a:lnTo>
                  <a:lnTo>
                    <a:pt x="0" y="7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36875" y="8271430"/>
            <a:ext cx="757763" cy="852246"/>
            <a:chOff x="0" y="0"/>
            <a:chExt cx="1010351" cy="1136329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010351" cy="1136329"/>
              <a:chOff x="0" y="0"/>
              <a:chExt cx="72269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72269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22690">
                    <a:moveTo>
                      <a:pt x="361345" y="0"/>
                    </a:moveTo>
                    <a:cubicBezTo>
                      <a:pt x="161780" y="0"/>
                      <a:pt x="0" y="181951"/>
                      <a:pt x="0" y="406400"/>
                    </a:cubicBezTo>
                    <a:cubicBezTo>
                      <a:pt x="0" y="630849"/>
                      <a:pt x="161780" y="812800"/>
                      <a:pt x="361345" y="812800"/>
                    </a:cubicBezTo>
                    <a:cubicBezTo>
                      <a:pt x="560910" y="812800"/>
                      <a:pt x="722690" y="630849"/>
                      <a:pt x="722690" y="406400"/>
                    </a:cubicBezTo>
                    <a:cubicBezTo>
                      <a:pt x="722690" y="181951"/>
                      <a:pt x="560910" y="0"/>
                      <a:pt x="361345" y="0"/>
                    </a:cubicBezTo>
                    <a:close/>
                  </a:path>
                </a:pathLst>
              </a:custGeom>
              <a:solidFill>
                <a:srgbClr val="49E500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67752" y="76200"/>
                <a:ext cx="587185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119431" y="191477"/>
              <a:ext cx="771489" cy="723797"/>
            </a:xfrm>
            <a:custGeom>
              <a:avLst/>
              <a:gdLst/>
              <a:ahLst/>
              <a:cxnLst/>
              <a:rect r="r" b="b" t="t" l="l"/>
              <a:pathLst>
                <a:path h="723797" w="771489">
                  <a:moveTo>
                    <a:pt x="0" y="0"/>
                  </a:moveTo>
                  <a:lnTo>
                    <a:pt x="771489" y="0"/>
                  </a:lnTo>
                  <a:lnTo>
                    <a:pt x="771489" y="723797"/>
                  </a:lnTo>
                  <a:lnTo>
                    <a:pt x="0" y="7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2560132" y="2121456"/>
            <a:ext cx="14238699" cy="679349"/>
            <a:chOff x="0" y="0"/>
            <a:chExt cx="3903050" cy="1862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903050" cy="186220"/>
            </a:xfrm>
            <a:custGeom>
              <a:avLst/>
              <a:gdLst/>
              <a:ahLst/>
              <a:cxnLst/>
              <a:rect r="r" b="b" t="t" l="l"/>
              <a:pathLst>
                <a:path h="186220" w="3903050">
                  <a:moveTo>
                    <a:pt x="3699850" y="0"/>
                  </a:moveTo>
                  <a:lnTo>
                    <a:pt x="0" y="0"/>
                  </a:lnTo>
                  <a:lnTo>
                    <a:pt x="0" y="186220"/>
                  </a:lnTo>
                  <a:lnTo>
                    <a:pt x="3699850" y="186220"/>
                  </a:lnTo>
                  <a:lnTo>
                    <a:pt x="3903050" y="93110"/>
                  </a:lnTo>
                  <a:lnTo>
                    <a:pt x="3699850" y="0"/>
                  </a:lnTo>
                  <a:close/>
                </a:path>
              </a:pathLst>
            </a:custGeom>
            <a:solidFill>
              <a:srgbClr val="111F6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3788750" cy="186220"/>
            </a:xfrm>
            <a:prstGeom prst="rect">
              <a:avLst/>
            </a:prstGeom>
          </p:spPr>
          <p:txBody>
            <a:bodyPr anchor="ctr" rtlCol="false" tIns="48809" lIns="48809" bIns="48809" rIns="48809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536608" y="3192759"/>
            <a:ext cx="14238699" cy="737830"/>
            <a:chOff x="0" y="0"/>
            <a:chExt cx="3750110" cy="19432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50110" cy="194326"/>
            </a:xfrm>
            <a:custGeom>
              <a:avLst/>
              <a:gdLst/>
              <a:ahLst/>
              <a:cxnLst/>
              <a:rect r="r" b="b" t="t" l="l"/>
              <a:pathLst>
                <a:path h="194326" w="3750110">
                  <a:moveTo>
                    <a:pt x="3546910" y="0"/>
                  </a:moveTo>
                  <a:lnTo>
                    <a:pt x="0" y="0"/>
                  </a:lnTo>
                  <a:lnTo>
                    <a:pt x="0" y="194326"/>
                  </a:lnTo>
                  <a:lnTo>
                    <a:pt x="3546910" y="194326"/>
                  </a:lnTo>
                  <a:lnTo>
                    <a:pt x="3750110" y="97163"/>
                  </a:lnTo>
                  <a:lnTo>
                    <a:pt x="3546910" y="0"/>
                  </a:lnTo>
                  <a:close/>
                </a:path>
              </a:pathLst>
            </a:custGeom>
            <a:solidFill>
              <a:srgbClr val="111F6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3635810" cy="194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403897" y="2316536"/>
            <a:ext cx="8573164" cy="34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Collect the data and clean the dataset and  make dataset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489170" y="2064297"/>
            <a:ext cx="757763" cy="852246"/>
            <a:chOff x="0" y="0"/>
            <a:chExt cx="1010351" cy="1136329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010351" cy="1136329"/>
              <a:chOff x="0" y="0"/>
              <a:chExt cx="72269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72269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22690">
                    <a:moveTo>
                      <a:pt x="361345" y="0"/>
                    </a:moveTo>
                    <a:cubicBezTo>
                      <a:pt x="161780" y="0"/>
                      <a:pt x="0" y="181951"/>
                      <a:pt x="0" y="406400"/>
                    </a:cubicBezTo>
                    <a:cubicBezTo>
                      <a:pt x="0" y="630849"/>
                      <a:pt x="161780" y="812800"/>
                      <a:pt x="361345" y="812800"/>
                    </a:cubicBezTo>
                    <a:cubicBezTo>
                      <a:pt x="560910" y="812800"/>
                      <a:pt x="722690" y="630849"/>
                      <a:pt x="722690" y="406400"/>
                    </a:cubicBezTo>
                    <a:cubicBezTo>
                      <a:pt x="722690" y="181951"/>
                      <a:pt x="560910" y="0"/>
                      <a:pt x="361345" y="0"/>
                    </a:cubicBezTo>
                    <a:close/>
                  </a:path>
                </a:pathLst>
              </a:custGeom>
              <a:solidFill>
                <a:srgbClr val="49E500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67752" y="76200"/>
                <a:ext cx="587185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119431" y="191477"/>
              <a:ext cx="771489" cy="723797"/>
            </a:xfrm>
            <a:custGeom>
              <a:avLst/>
              <a:gdLst/>
              <a:ahLst/>
              <a:cxnLst/>
              <a:rect r="r" b="b" t="t" l="l"/>
              <a:pathLst>
                <a:path h="723797" w="771489">
                  <a:moveTo>
                    <a:pt x="0" y="0"/>
                  </a:moveTo>
                  <a:lnTo>
                    <a:pt x="771489" y="0"/>
                  </a:lnTo>
                  <a:lnTo>
                    <a:pt x="771489" y="723797"/>
                  </a:lnTo>
                  <a:lnTo>
                    <a:pt x="0" y="7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489170" y="3078342"/>
            <a:ext cx="757763" cy="852246"/>
            <a:chOff x="0" y="0"/>
            <a:chExt cx="1010351" cy="1136329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1010351" cy="1136329"/>
              <a:chOff x="0" y="0"/>
              <a:chExt cx="72269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72269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22690">
                    <a:moveTo>
                      <a:pt x="361345" y="0"/>
                    </a:moveTo>
                    <a:cubicBezTo>
                      <a:pt x="161780" y="0"/>
                      <a:pt x="0" y="181951"/>
                      <a:pt x="0" y="406400"/>
                    </a:cubicBezTo>
                    <a:cubicBezTo>
                      <a:pt x="0" y="630849"/>
                      <a:pt x="161780" y="812800"/>
                      <a:pt x="361345" y="812800"/>
                    </a:cubicBezTo>
                    <a:cubicBezTo>
                      <a:pt x="560910" y="812800"/>
                      <a:pt x="722690" y="630849"/>
                      <a:pt x="722690" y="406400"/>
                    </a:cubicBezTo>
                    <a:cubicBezTo>
                      <a:pt x="722690" y="181951"/>
                      <a:pt x="560910" y="0"/>
                      <a:pt x="361345" y="0"/>
                    </a:cubicBezTo>
                    <a:close/>
                  </a:path>
                </a:pathLst>
              </a:custGeom>
              <a:solidFill>
                <a:srgbClr val="49E50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67752" y="76200"/>
                <a:ext cx="587185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Freeform 50" id="50"/>
            <p:cNvSpPr/>
            <p:nvPr/>
          </p:nvSpPr>
          <p:spPr>
            <a:xfrm flipH="false" flipV="false" rot="0">
              <a:off x="119431" y="191477"/>
              <a:ext cx="771489" cy="723797"/>
            </a:xfrm>
            <a:custGeom>
              <a:avLst/>
              <a:gdLst/>
              <a:ahLst/>
              <a:cxnLst/>
              <a:rect r="r" b="b" t="t" l="l"/>
              <a:pathLst>
                <a:path h="723797" w="771489">
                  <a:moveTo>
                    <a:pt x="0" y="0"/>
                  </a:moveTo>
                  <a:lnTo>
                    <a:pt x="771489" y="0"/>
                  </a:lnTo>
                  <a:lnTo>
                    <a:pt x="771489" y="723797"/>
                  </a:lnTo>
                  <a:lnTo>
                    <a:pt x="0" y="72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2403897" y="3330582"/>
            <a:ext cx="5898217" cy="34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Leaf Diseasse classification using CNN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560132" y="4536981"/>
            <a:ext cx="778292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Leaf Diseasse classification using CNN Architecture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920800" y="734100"/>
            <a:ext cx="6367200" cy="703800"/>
            <a:chOff x="0" y="0"/>
            <a:chExt cx="8489600" cy="9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89569" cy="938403"/>
            </a:xfrm>
            <a:custGeom>
              <a:avLst/>
              <a:gdLst/>
              <a:ahLst/>
              <a:cxnLst/>
              <a:rect r="r" b="b" t="t" l="l"/>
              <a:pathLst>
                <a:path h="938403" w="8489569">
                  <a:moveTo>
                    <a:pt x="0" y="0"/>
                  </a:moveTo>
                  <a:lnTo>
                    <a:pt x="8489569" y="0"/>
                  </a:lnTo>
                  <a:lnTo>
                    <a:pt x="8489569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688901" y="75825"/>
            <a:ext cx="6047400" cy="1028700"/>
            <a:chOff x="0" y="0"/>
            <a:chExt cx="8063200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63230" cy="1371572"/>
            </a:xfrm>
            <a:custGeom>
              <a:avLst/>
              <a:gdLst/>
              <a:ahLst/>
              <a:cxnLst/>
              <a:rect r="r" b="b" t="t" l="l"/>
              <a:pathLst>
                <a:path h="1371572" w="8063230">
                  <a:moveTo>
                    <a:pt x="0" y="0"/>
                  </a:moveTo>
                  <a:lnTo>
                    <a:pt x="8063230" y="0"/>
                  </a:lnTo>
                  <a:lnTo>
                    <a:pt x="8063230" y="1371572"/>
                  </a:lnTo>
                  <a:lnTo>
                    <a:pt x="0" y="1371572"/>
                  </a:lnTo>
                  <a:close/>
                </a:path>
              </a:pathLst>
            </a:custGeom>
            <a:solidFill>
              <a:srgbClr val="7C8C03">
                <a:alpha val="57255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6966" y="3035723"/>
            <a:ext cx="4348282" cy="6222577"/>
            <a:chOff x="0" y="0"/>
            <a:chExt cx="1145227" cy="16388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227" cy="1638868"/>
            </a:xfrm>
            <a:custGeom>
              <a:avLst/>
              <a:gdLst/>
              <a:ahLst/>
              <a:cxnLst/>
              <a:rect r="r" b="b" t="t" l="l"/>
              <a:pathLst>
                <a:path h="1638868" w="1145227">
                  <a:moveTo>
                    <a:pt x="90803" y="0"/>
                  </a:moveTo>
                  <a:lnTo>
                    <a:pt x="1054423" y="0"/>
                  </a:lnTo>
                  <a:cubicBezTo>
                    <a:pt x="1078506" y="0"/>
                    <a:pt x="1101602" y="9567"/>
                    <a:pt x="1118631" y="26596"/>
                  </a:cubicBezTo>
                  <a:cubicBezTo>
                    <a:pt x="1135660" y="43625"/>
                    <a:pt x="1145227" y="66721"/>
                    <a:pt x="1145227" y="90803"/>
                  </a:cubicBezTo>
                  <a:lnTo>
                    <a:pt x="1145227" y="1548065"/>
                  </a:lnTo>
                  <a:cubicBezTo>
                    <a:pt x="1145227" y="1598214"/>
                    <a:pt x="1104573" y="1638868"/>
                    <a:pt x="1054423" y="1638868"/>
                  </a:cubicBezTo>
                  <a:lnTo>
                    <a:pt x="90803" y="1638868"/>
                  </a:lnTo>
                  <a:cubicBezTo>
                    <a:pt x="66721" y="1638868"/>
                    <a:pt x="43625" y="1629301"/>
                    <a:pt x="26596" y="1612272"/>
                  </a:cubicBezTo>
                  <a:cubicBezTo>
                    <a:pt x="9567" y="1595243"/>
                    <a:pt x="0" y="1572147"/>
                    <a:pt x="0" y="1548065"/>
                  </a:cubicBezTo>
                  <a:lnTo>
                    <a:pt x="0" y="90803"/>
                  </a:lnTo>
                  <a:cubicBezTo>
                    <a:pt x="0" y="66721"/>
                    <a:pt x="9567" y="43625"/>
                    <a:pt x="26596" y="26596"/>
                  </a:cubicBezTo>
                  <a:cubicBezTo>
                    <a:pt x="43625" y="9567"/>
                    <a:pt x="66721" y="0"/>
                    <a:pt x="908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145227" cy="1638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3667" y="580650"/>
            <a:ext cx="1009401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Technologies and 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9973" y="3727662"/>
            <a:ext cx="4701490" cy="478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React Native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Expo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Jupyter Notebook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Colab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 Server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Node Server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OpenCV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19973" y="2162200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7438" y="2162200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287438" y="3035723"/>
            <a:ext cx="4348282" cy="2498874"/>
            <a:chOff x="0" y="0"/>
            <a:chExt cx="1145227" cy="658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5227" cy="658140"/>
            </a:xfrm>
            <a:custGeom>
              <a:avLst/>
              <a:gdLst/>
              <a:ahLst/>
              <a:cxnLst/>
              <a:rect r="r" b="b" t="t" l="l"/>
              <a:pathLst>
                <a:path h="658140" w="1145227">
                  <a:moveTo>
                    <a:pt x="90803" y="0"/>
                  </a:moveTo>
                  <a:lnTo>
                    <a:pt x="1054423" y="0"/>
                  </a:lnTo>
                  <a:cubicBezTo>
                    <a:pt x="1078506" y="0"/>
                    <a:pt x="1101602" y="9567"/>
                    <a:pt x="1118631" y="26596"/>
                  </a:cubicBezTo>
                  <a:cubicBezTo>
                    <a:pt x="1135660" y="43625"/>
                    <a:pt x="1145227" y="66721"/>
                    <a:pt x="1145227" y="90803"/>
                  </a:cubicBezTo>
                  <a:lnTo>
                    <a:pt x="1145227" y="567337"/>
                  </a:lnTo>
                  <a:cubicBezTo>
                    <a:pt x="1145227" y="617486"/>
                    <a:pt x="1104573" y="658140"/>
                    <a:pt x="1054423" y="658140"/>
                  </a:cubicBezTo>
                  <a:lnTo>
                    <a:pt x="90803" y="658140"/>
                  </a:lnTo>
                  <a:cubicBezTo>
                    <a:pt x="66721" y="658140"/>
                    <a:pt x="43625" y="648573"/>
                    <a:pt x="26596" y="631544"/>
                  </a:cubicBezTo>
                  <a:cubicBezTo>
                    <a:pt x="9567" y="614515"/>
                    <a:pt x="0" y="591419"/>
                    <a:pt x="0" y="567337"/>
                  </a:cubicBezTo>
                  <a:lnTo>
                    <a:pt x="0" y="90803"/>
                  </a:lnTo>
                  <a:cubicBezTo>
                    <a:pt x="0" y="66721"/>
                    <a:pt x="9567" y="43625"/>
                    <a:pt x="26596" y="26596"/>
                  </a:cubicBezTo>
                  <a:cubicBezTo>
                    <a:pt x="43625" y="9567"/>
                    <a:pt x="66721" y="0"/>
                    <a:pt x="908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145227" cy="658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661848" y="3492524"/>
            <a:ext cx="4701490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Inception V3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CNN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144842" y="2124170"/>
            <a:ext cx="2044049" cy="1437222"/>
          </a:xfrm>
          <a:custGeom>
            <a:avLst/>
            <a:gdLst/>
            <a:ahLst/>
            <a:cxnLst/>
            <a:rect r="r" b="b" t="t" l="l"/>
            <a:pathLst>
              <a:path h="1437222" w="2044049">
                <a:moveTo>
                  <a:pt x="0" y="0"/>
                </a:moveTo>
                <a:lnTo>
                  <a:pt x="2044049" y="0"/>
                </a:lnTo>
                <a:lnTo>
                  <a:pt x="2044049" y="1437222"/>
                </a:lnTo>
                <a:lnTo>
                  <a:pt x="0" y="143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70395" y="1900749"/>
            <a:ext cx="1531811" cy="1884063"/>
          </a:xfrm>
          <a:custGeom>
            <a:avLst/>
            <a:gdLst/>
            <a:ahLst/>
            <a:cxnLst/>
            <a:rect r="r" b="b" t="t" l="l"/>
            <a:pathLst>
              <a:path h="1884063" w="1531811">
                <a:moveTo>
                  <a:pt x="0" y="0"/>
                </a:moveTo>
                <a:lnTo>
                  <a:pt x="1531811" y="0"/>
                </a:lnTo>
                <a:lnTo>
                  <a:pt x="1531811" y="1884063"/>
                </a:lnTo>
                <a:lnTo>
                  <a:pt x="0" y="1884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12601" y="4798864"/>
            <a:ext cx="1425032" cy="1831166"/>
          </a:xfrm>
          <a:custGeom>
            <a:avLst/>
            <a:gdLst/>
            <a:ahLst/>
            <a:cxnLst/>
            <a:rect r="r" b="b" t="t" l="l"/>
            <a:pathLst>
              <a:path h="1831166" w="1425032">
                <a:moveTo>
                  <a:pt x="0" y="0"/>
                </a:moveTo>
                <a:lnTo>
                  <a:pt x="1425032" y="0"/>
                </a:lnTo>
                <a:lnTo>
                  <a:pt x="1425032" y="1831166"/>
                </a:lnTo>
                <a:lnTo>
                  <a:pt x="0" y="1831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44222" y="4798864"/>
            <a:ext cx="1719194" cy="2012981"/>
          </a:xfrm>
          <a:custGeom>
            <a:avLst/>
            <a:gdLst/>
            <a:ahLst/>
            <a:cxnLst/>
            <a:rect r="r" b="b" t="t" l="l"/>
            <a:pathLst>
              <a:path h="2012981" w="1719194">
                <a:moveTo>
                  <a:pt x="0" y="0"/>
                </a:moveTo>
                <a:lnTo>
                  <a:pt x="1719194" y="0"/>
                </a:lnTo>
                <a:lnTo>
                  <a:pt x="1719194" y="2012981"/>
                </a:lnTo>
                <a:lnTo>
                  <a:pt x="0" y="2012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323083" y="8281059"/>
            <a:ext cx="1361472" cy="1259980"/>
          </a:xfrm>
          <a:custGeom>
            <a:avLst/>
            <a:gdLst/>
            <a:ahLst/>
            <a:cxnLst/>
            <a:rect r="r" b="b" t="t" l="l"/>
            <a:pathLst>
              <a:path h="1259980" w="1361472">
                <a:moveTo>
                  <a:pt x="0" y="0"/>
                </a:moveTo>
                <a:lnTo>
                  <a:pt x="1361472" y="0"/>
                </a:lnTo>
                <a:lnTo>
                  <a:pt x="1361472" y="1259981"/>
                </a:lnTo>
                <a:lnTo>
                  <a:pt x="0" y="125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791671" y="8281059"/>
            <a:ext cx="1266891" cy="1259980"/>
          </a:xfrm>
          <a:custGeom>
            <a:avLst/>
            <a:gdLst/>
            <a:ahLst/>
            <a:cxnLst/>
            <a:rect r="r" b="b" t="t" l="l"/>
            <a:pathLst>
              <a:path h="1259980" w="1266891">
                <a:moveTo>
                  <a:pt x="0" y="0"/>
                </a:moveTo>
                <a:lnTo>
                  <a:pt x="1266891" y="0"/>
                </a:lnTo>
                <a:lnTo>
                  <a:pt x="1266891" y="1259981"/>
                </a:lnTo>
                <a:lnTo>
                  <a:pt x="0" y="1259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573" y="1795325"/>
            <a:ext cx="3462457" cy="8776797"/>
          </a:xfrm>
          <a:custGeom>
            <a:avLst/>
            <a:gdLst/>
            <a:ahLst/>
            <a:cxnLst/>
            <a:rect r="r" b="b" t="t" l="l"/>
            <a:pathLst>
              <a:path h="8776797" w="3462457">
                <a:moveTo>
                  <a:pt x="0" y="0"/>
                </a:moveTo>
                <a:lnTo>
                  <a:pt x="3462457" y="0"/>
                </a:lnTo>
                <a:lnTo>
                  <a:pt x="3462457" y="8776797"/>
                </a:lnTo>
                <a:lnTo>
                  <a:pt x="0" y="8776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890" t="0" r="-17105" b="-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8995" y="262708"/>
            <a:ext cx="3149005" cy="4053426"/>
          </a:xfrm>
          <a:custGeom>
            <a:avLst/>
            <a:gdLst/>
            <a:ahLst/>
            <a:cxnLst/>
            <a:rect r="r" b="b" t="t" l="l"/>
            <a:pathLst>
              <a:path h="4053426" w="3149005">
                <a:moveTo>
                  <a:pt x="0" y="0"/>
                </a:moveTo>
                <a:lnTo>
                  <a:pt x="3149005" y="0"/>
                </a:lnTo>
                <a:lnTo>
                  <a:pt x="3149005" y="4053426"/>
                </a:lnTo>
                <a:lnTo>
                  <a:pt x="0" y="4053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10920" y="5001934"/>
            <a:ext cx="128661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IT21045530  | Nissanka K G T R 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1073" y="6648377"/>
            <a:ext cx="128661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Specialization : Information Technology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514850" y="8844600"/>
            <a:ext cx="6047400" cy="1442400"/>
            <a:chOff x="0" y="0"/>
            <a:chExt cx="8063200" cy="1923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63230" cy="1923161"/>
            </a:xfrm>
            <a:custGeom>
              <a:avLst/>
              <a:gdLst/>
              <a:ahLst/>
              <a:cxnLst/>
              <a:rect r="r" b="b" t="t" l="l"/>
              <a:pathLst>
                <a:path h="1923161" w="8063230">
                  <a:moveTo>
                    <a:pt x="0" y="0"/>
                  </a:moveTo>
                  <a:lnTo>
                    <a:pt x="8063230" y="0"/>
                  </a:lnTo>
                  <a:lnTo>
                    <a:pt x="8063230" y="1923161"/>
                  </a:lnTo>
                  <a:lnTo>
                    <a:pt x="0" y="1923161"/>
                  </a:lnTo>
                  <a:close/>
                </a:path>
              </a:pathLst>
            </a:custGeom>
            <a:solidFill>
              <a:srgbClr val="3981BF">
                <a:alpha val="57255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1920800" y="734100"/>
            <a:ext cx="6367200" cy="703800"/>
            <a:chOff x="0" y="0"/>
            <a:chExt cx="8489600" cy="93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9569" cy="938403"/>
            </a:xfrm>
            <a:custGeom>
              <a:avLst/>
              <a:gdLst/>
              <a:ahLst/>
              <a:cxnLst/>
              <a:rect r="r" b="b" t="t" l="l"/>
              <a:pathLst>
                <a:path h="938403" w="8489569">
                  <a:moveTo>
                    <a:pt x="0" y="0"/>
                  </a:moveTo>
                  <a:lnTo>
                    <a:pt x="8489569" y="0"/>
                  </a:lnTo>
                  <a:lnTo>
                    <a:pt x="8489569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981BF">
                <a:alpha val="76078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206250" y="1569514"/>
            <a:ext cx="8726755" cy="7143473"/>
          </a:xfrm>
          <a:custGeom>
            <a:avLst/>
            <a:gdLst/>
            <a:ahLst/>
            <a:cxnLst/>
            <a:rect r="r" b="b" t="t" l="l"/>
            <a:pathLst>
              <a:path h="7143473" w="8726755">
                <a:moveTo>
                  <a:pt x="0" y="0"/>
                </a:moveTo>
                <a:lnTo>
                  <a:pt x="8726755" y="0"/>
                </a:lnTo>
                <a:lnTo>
                  <a:pt x="8726755" y="7143472"/>
                </a:lnTo>
                <a:lnTo>
                  <a:pt x="0" y="714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2273" y="590175"/>
            <a:ext cx="81775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81450"/>
            <a:ext cx="8177550" cy="627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function is utilized to predict the cost associated with producing gherkins.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various factors such as Land and Planting cost, Fertilizer cost, Insecticide, Fungicide, and Others.</a:t>
            </a:r>
          </a:p>
          <a:p>
            <a:pPr algn="l">
              <a:lnSpc>
                <a:spcPts val="3359"/>
              </a:lnSpc>
            </a:pP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solution aims to continuously refine predictive models using machine learning and statistical techniques, with a time forecasting algorithm for dynamic adjustments based on real-time market conditions.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58400" y="2025261"/>
            <a:ext cx="13629600" cy="699000"/>
            <a:chOff x="0" y="0"/>
            <a:chExt cx="18172800" cy="93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72812" cy="932053"/>
            </a:xfrm>
            <a:custGeom>
              <a:avLst/>
              <a:gdLst/>
              <a:ahLst/>
              <a:cxnLst/>
              <a:rect r="r" b="b" t="t" l="l"/>
              <a:pathLst>
                <a:path h="932053" w="18172812">
                  <a:moveTo>
                    <a:pt x="0" y="0"/>
                  </a:moveTo>
                  <a:lnTo>
                    <a:pt x="18172812" y="0"/>
                  </a:lnTo>
                  <a:lnTo>
                    <a:pt x="18172812" y="932053"/>
                  </a:lnTo>
                  <a:lnTo>
                    <a:pt x="0" y="932053"/>
                  </a:lnTo>
                  <a:close/>
                </a:path>
              </a:pathLst>
            </a:custGeom>
            <a:solidFill>
              <a:srgbClr val="C6E0F7">
                <a:alpha val="57255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flipV="true">
            <a:off x="5154479" y="3606576"/>
            <a:ext cx="2636728" cy="2638175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154479" y="5539996"/>
            <a:ext cx="3659806" cy="704756"/>
          </a:xfrm>
          <a:prstGeom prst="line">
            <a:avLst/>
          </a:prstGeom>
          <a:ln cap="rnd" w="47625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5154479" y="6244752"/>
            <a:ext cx="3759521" cy="1322912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154479" y="6244752"/>
            <a:ext cx="2537013" cy="3182994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3298" y="4363487"/>
            <a:ext cx="3776262" cy="3762530"/>
          </a:xfrm>
          <a:custGeom>
            <a:avLst/>
            <a:gdLst/>
            <a:ahLst/>
            <a:cxnLst/>
            <a:rect r="r" b="b" t="t" l="l"/>
            <a:pathLst>
              <a:path h="3762530" w="3776262">
                <a:moveTo>
                  <a:pt x="0" y="0"/>
                </a:moveTo>
                <a:lnTo>
                  <a:pt x="3776261" y="0"/>
                </a:lnTo>
                <a:lnTo>
                  <a:pt x="3776261" y="3762529"/>
                </a:lnTo>
                <a:lnTo>
                  <a:pt x="0" y="376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26132" y="3072753"/>
            <a:ext cx="8363105" cy="1067646"/>
            <a:chOff x="0" y="0"/>
            <a:chExt cx="6416748" cy="819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16748" cy="819171"/>
            </a:xfrm>
            <a:custGeom>
              <a:avLst/>
              <a:gdLst/>
              <a:ahLst/>
              <a:cxnLst/>
              <a:rect r="r" b="b" t="t" l="l"/>
              <a:pathLst>
                <a:path h="819171" w="6416748">
                  <a:moveTo>
                    <a:pt x="6292288" y="819171"/>
                  </a:moveTo>
                  <a:lnTo>
                    <a:pt x="124460" y="819171"/>
                  </a:lnTo>
                  <a:cubicBezTo>
                    <a:pt x="55880" y="819171"/>
                    <a:pt x="0" y="763291"/>
                    <a:pt x="0" y="694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92288" y="0"/>
                  </a:lnTo>
                  <a:cubicBezTo>
                    <a:pt x="6360868" y="0"/>
                    <a:pt x="6416748" y="55880"/>
                    <a:pt x="6416748" y="124460"/>
                  </a:cubicBezTo>
                  <a:lnTo>
                    <a:pt x="6416748" y="694711"/>
                  </a:lnTo>
                  <a:cubicBezTo>
                    <a:pt x="6416748" y="763291"/>
                    <a:pt x="6360868" y="819171"/>
                    <a:pt x="6292288" y="819171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91206" y="3045180"/>
            <a:ext cx="1122793" cy="112279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A9D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75396" y="5028761"/>
            <a:ext cx="8406581" cy="1072631"/>
            <a:chOff x="0" y="0"/>
            <a:chExt cx="6450106" cy="8229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50106" cy="822996"/>
            </a:xfrm>
            <a:custGeom>
              <a:avLst/>
              <a:gdLst/>
              <a:ahLst/>
              <a:cxnLst/>
              <a:rect r="r" b="b" t="t" l="l"/>
              <a:pathLst>
                <a:path h="822996" w="6450106">
                  <a:moveTo>
                    <a:pt x="6325646" y="822996"/>
                  </a:moveTo>
                  <a:lnTo>
                    <a:pt x="124460" y="822996"/>
                  </a:lnTo>
                  <a:cubicBezTo>
                    <a:pt x="55880" y="822996"/>
                    <a:pt x="0" y="767116"/>
                    <a:pt x="0" y="6985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25646" y="0"/>
                  </a:lnTo>
                  <a:cubicBezTo>
                    <a:pt x="6394226" y="0"/>
                    <a:pt x="6450106" y="55880"/>
                    <a:pt x="6450106" y="124460"/>
                  </a:cubicBezTo>
                  <a:lnTo>
                    <a:pt x="6450106" y="698536"/>
                  </a:lnTo>
                  <a:cubicBezTo>
                    <a:pt x="6450106" y="767116"/>
                    <a:pt x="6394226" y="822996"/>
                    <a:pt x="6325646" y="822996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14285" y="4978599"/>
            <a:ext cx="1122793" cy="112279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A9D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247042" y="7107109"/>
            <a:ext cx="8634935" cy="952933"/>
            <a:chOff x="0" y="0"/>
            <a:chExt cx="6625315" cy="7311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25315" cy="731155"/>
            </a:xfrm>
            <a:custGeom>
              <a:avLst/>
              <a:gdLst/>
              <a:ahLst/>
              <a:cxnLst/>
              <a:rect r="r" b="b" t="t" l="l"/>
              <a:pathLst>
                <a:path h="731155" w="6625315">
                  <a:moveTo>
                    <a:pt x="6500854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00855" y="0"/>
                  </a:lnTo>
                  <a:cubicBezTo>
                    <a:pt x="6569435" y="0"/>
                    <a:pt x="6625315" y="55880"/>
                    <a:pt x="6625315" y="124460"/>
                  </a:cubicBezTo>
                  <a:lnTo>
                    <a:pt x="6625315" y="606695"/>
                  </a:lnTo>
                  <a:cubicBezTo>
                    <a:pt x="6625315" y="675275"/>
                    <a:pt x="6569435" y="731155"/>
                    <a:pt x="6500855" y="731155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913999" y="7006267"/>
            <a:ext cx="1122793" cy="1122793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A9D6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9181618" y="7246573"/>
            <a:ext cx="655624" cy="674005"/>
          </a:xfrm>
          <a:custGeom>
            <a:avLst/>
            <a:gdLst/>
            <a:ahLst/>
            <a:cxnLst/>
            <a:rect r="r" b="b" t="t" l="l"/>
            <a:pathLst>
              <a:path h="674005" w="655624">
                <a:moveTo>
                  <a:pt x="0" y="0"/>
                </a:moveTo>
                <a:lnTo>
                  <a:pt x="655624" y="0"/>
                </a:lnTo>
                <a:lnTo>
                  <a:pt x="655624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037492" y="8963124"/>
            <a:ext cx="7643804" cy="952933"/>
            <a:chOff x="0" y="0"/>
            <a:chExt cx="5864851" cy="7311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864852" cy="731155"/>
            </a:xfrm>
            <a:custGeom>
              <a:avLst/>
              <a:gdLst/>
              <a:ahLst/>
              <a:cxnLst/>
              <a:rect r="r" b="b" t="t" l="l"/>
              <a:pathLst>
                <a:path h="731155" w="5864852">
                  <a:moveTo>
                    <a:pt x="5740391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0391" y="0"/>
                  </a:lnTo>
                  <a:cubicBezTo>
                    <a:pt x="5808971" y="0"/>
                    <a:pt x="5864852" y="55880"/>
                    <a:pt x="5864852" y="124460"/>
                  </a:cubicBezTo>
                  <a:lnTo>
                    <a:pt x="5864852" y="606695"/>
                  </a:lnTo>
                  <a:cubicBezTo>
                    <a:pt x="5864852" y="675275"/>
                    <a:pt x="5808971" y="731155"/>
                    <a:pt x="5740391" y="731155"/>
                  </a:cubicBezTo>
                  <a:close/>
                </a:path>
              </a:pathLst>
            </a:custGeom>
            <a:solidFill>
              <a:srgbClr val="86A3B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691491" y="8866348"/>
            <a:ext cx="1122793" cy="112279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A9D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068379" y="4701702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A9D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66450" y="929886"/>
            <a:ext cx="81775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Objectives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99559" y="2127869"/>
            <a:ext cx="3245340" cy="45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9"/>
              </a:lnSpc>
              <a:spcBef>
                <a:spcPct val="0"/>
              </a:spcBef>
            </a:pPr>
            <a:r>
              <a:rPr lang="en-US" sz="30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Prediction</a:t>
            </a:r>
            <a:r>
              <a:rPr lang="en-US" sz="304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12182" y="3334567"/>
            <a:ext cx="7151977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COLLECTING PREVIOUS GHERKING PLANTING COST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49950" y="5914595"/>
            <a:ext cx="2362058" cy="70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274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COST PREDICTION</a:t>
            </a:r>
            <a:r>
              <a:rPr lang="en-US" sz="274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86059" y="5239530"/>
            <a:ext cx="767324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GET WHAT ARE THE NECESSARY CONDITIONS TO PREDICT COST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13999" y="9305925"/>
            <a:ext cx="6425317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PREDICT THE COST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36294" y="7282492"/>
            <a:ext cx="767324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ANALYZING THESE DATA SETS USING MACHINE LEARNING ALGORITHMS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7925076" y="9102588"/>
            <a:ext cx="655624" cy="674005"/>
          </a:xfrm>
          <a:custGeom>
            <a:avLst/>
            <a:gdLst/>
            <a:ahLst/>
            <a:cxnLst/>
            <a:rect r="r" b="b" t="t" l="l"/>
            <a:pathLst>
              <a:path h="674005" w="655624">
                <a:moveTo>
                  <a:pt x="0" y="0"/>
                </a:moveTo>
                <a:lnTo>
                  <a:pt x="655624" y="0"/>
                </a:lnTo>
                <a:lnTo>
                  <a:pt x="655624" y="674005"/>
                </a:lnTo>
                <a:lnTo>
                  <a:pt x="0" y="67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037492" y="3286942"/>
            <a:ext cx="655624" cy="674005"/>
          </a:xfrm>
          <a:custGeom>
            <a:avLst/>
            <a:gdLst/>
            <a:ahLst/>
            <a:cxnLst/>
            <a:rect r="r" b="b" t="t" l="l"/>
            <a:pathLst>
              <a:path h="674005" w="655624">
                <a:moveTo>
                  <a:pt x="0" y="0"/>
                </a:moveTo>
                <a:lnTo>
                  <a:pt x="655624" y="0"/>
                </a:lnTo>
                <a:lnTo>
                  <a:pt x="655624" y="674006"/>
                </a:lnTo>
                <a:lnTo>
                  <a:pt x="0" y="67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144000" y="5228074"/>
            <a:ext cx="655624" cy="674005"/>
          </a:xfrm>
          <a:custGeom>
            <a:avLst/>
            <a:gdLst/>
            <a:ahLst/>
            <a:cxnLst/>
            <a:rect r="r" b="b" t="t" l="l"/>
            <a:pathLst>
              <a:path h="674005" w="655624">
                <a:moveTo>
                  <a:pt x="0" y="0"/>
                </a:moveTo>
                <a:lnTo>
                  <a:pt x="655624" y="0"/>
                </a:lnTo>
                <a:lnTo>
                  <a:pt x="655624" y="674006"/>
                </a:lnTo>
                <a:lnTo>
                  <a:pt x="0" y="67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37016" y="1970873"/>
            <a:ext cx="991181" cy="991181"/>
          </a:xfrm>
          <a:custGeom>
            <a:avLst/>
            <a:gdLst/>
            <a:ahLst/>
            <a:cxnLst/>
            <a:rect r="r" b="b" t="t" l="l"/>
            <a:pathLst>
              <a:path h="991181" w="991181">
                <a:moveTo>
                  <a:pt x="0" y="0"/>
                </a:moveTo>
                <a:lnTo>
                  <a:pt x="991180" y="0"/>
                </a:lnTo>
                <a:lnTo>
                  <a:pt x="991180" y="991180"/>
                </a:lnTo>
                <a:lnTo>
                  <a:pt x="0" y="991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28736" y="2419724"/>
            <a:ext cx="940100" cy="2252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>
            <a:off x="5717307" y="2421421"/>
            <a:ext cx="940100" cy="2252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469375" y="1767244"/>
            <a:ext cx="1250389" cy="1304960"/>
          </a:xfrm>
          <a:custGeom>
            <a:avLst/>
            <a:gdLst/>
            <a:ahLst/>
            <a:cxnLst/>
            <a:rect r="r" b="b" t="t" l="l"/>
            <a:pathLst>
              <a:path h="1304960" w="1250389">
                <a:moveTo>
                  <a:pt x="0" y="0"/>
                </a:moveTo>
                <a:lnTo>
                  <a:pt x="1250389" y="0"/>
                </a:lnTo>
                <a:lnTo>
                  <a:pt x="1250389" y="1304960"/>
                </a:lnTo>
                <a:lnTo>
                  <a:pt x="0" y="1304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6221899" y="3649307"/>
            <a:ext cx="679305" cy="49374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14957" y="6297663"/>
            <a:ext cx="934887" cy="795504"/>
          </a:xfrm>
          <a:custGeom>
            <a:avLst/>
            <a:gdLst/>
            <a:ahLst/>
            <a:cxnLst/>
            <a:rect r="r" b="b" t="t" l="l"/>
            <a:pathLst>
              <a:path h="795504" w="934887">
                <a:moveTo>
                  <a:pt x="0" y="0"/>
                </a:moveTo>
                <a:lnTo>
                  <a:pt x="934887" y="0"/>
                </a:lnTo>
                <a:lnTo>
                  <a:pt x="934887" y="795504"/>
                </a:lnTo>
                <a:lnTo>
                  <a:pt x="0" y="79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38317" y="6113758"/>
            <a:ext cx="4839299" cy="1832262"/>
            <a:chOff x="0" y="0"/>
            <a:chExt cx="1515875" cy="573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5875" cy="573943"/>
            </a:xfrm>
            <a:custGeom>
              <a:avLst/>
              <a:gdLst/>
              <a:ahLst/>
              <a:cxnLst/>
              <a:rect r="r" b="b" t="t" l="l"/>
              <a:pathLst>
                <a:path h="573943" w="1515875">
                  <a:moveTo>
                    <a:pt x="70391" y="0"/>
                  </a:moveTo>
                  <a:lnTo>
                    <a:pt x="1445484" y="0"/>
                  </a:lnTo>
                  <a:cubicBezTo>
                    <a:pt x="1484360" y="0"/>
                    <a:pt x="1515875" y="31515"/>
                    <a:pt x="1515875" y="70391"/>
                  </a:cubicBezTo>
                  <a:lnTo>
                    <a:pt x="1515875" y="503551"/>
                  </a:lnTo>
                  <a:cubicBezTo>
                    <a:pt x="1515875" y="542428"/>
                    <a:pt x="1484360" y="573943"/>
                    <a:pt x="1445484" y="573943"/>
                  </a:cubicBezTo>
                  <a:lnTo>
                    <a:pt x="70391" y="573943"/>
                  </a:lnTo>
                  <a:cubicBezTo>
                    <a:pt x="31515" y="573943"/>
                    <a:pt x="0" y="542428"/>
                    <a:pt x="0" y="503551"/>
                  </a:cubicBezTo>
                  <a:lnTo>
                    <a:pt x="0" y="70391"/>
                  </a:lnTo>
                  <a:cubicBezTo>
                    <a:pt x="0" y="31515"/>
                    <a:pt x="31515" y="0"/>
                    <a:pt x="70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F1E1F">
                  <a:alpha val="46667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515875" cy="583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67546" y="1847528"/>
            <a:ext cx="3424182" cy="2514947"/>
          </a:xfrm>
          <a:custGeom>
            <a:avLst/>
            <a:gdLst/>
            <a:ahLst/>
            <a:cxnLst/>
            <a:rect r="r" b="b" t="t" l="l"/>
            <a:pathLst>
              <a:path h="2514947" w="3424182">
                <a:moveTo>
                  <a:pt x="0" y="0"/>
                </a:moveTo>
                <a:lnTo>
                  <a:pt x="3424182" y="0"/>
                </a:lnTo>
                <a:lnTo>
                  <a:pt x="3424182" y="2514948"/>
                </a:lnTo>
                <a:lnTo>
                  <a:pt x="0" y="2514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044096" y="2419724"/>
            <a:ext cx="79684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163121" y="3670467"/>
            <a:ext cx="1802964" cy="242909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186899" y="6201984"/>
            <a:ext cx="5325305" cy="2742848"/>
          </a:xfrm>
          <a:custGeom>
            <a:avLst/>
            <a:gdLst/>
            <a:ahLst/>
            <a:cxnLst/>
            <a:rect r="r" b="b" t="t" l="l"/>
            <a:pathLst>
              <a:path h="2742848" w="5325305">
                <a:moveTo>
                  <a:pt x="0" y="0"/>
                </a:moveTo>
                <a:lnTo>
                  <a:pt x="5325305" y="0"/>
                </a:lnTo>
                <a:lnTo>
                  <a:pt x="5325305" y="2742848"/>
                </a:lnTo>
                <a:lnTo>
                  <a:pt x="0" y="27428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06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2959492" y="5316909"/>
            <a:ext cx="0" cy="79684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282394" y="1629892"/>
            <a:ext cx="1382550" cy="1382550"/>
          </a:xfrm>
          <a:custGeom>
            <a:avLst/>
            <a:gdLst/>
            <a:ahLst/>
            <a:cxnLst/>
            <a:rect r="r" b="b" t="t" l="l"/>
            <a:pathLst>
              <a:path h="1382550" w="1382550">
                <a:moveTo>
                  <a:pt x="0" y="0"/>
                </a:moveTo>
                <a:lnTo>
                  <a:pt x="1382551" y="0"/>
                </a:lnTo>
                <a:lnTo>
                  <a:pt x="1382551" y="1382550"/>
                </a:lnTo>
                <a:lnTo>
                  <a:pt x="0" y="1382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27329" y="6460575"/>
            <a:ext cx="907293" cy="632592"/>
          </a:xfrm>
          <a:custGeom>
            <a:avLst/>
            <a:gdLst/>
            <a:ahLst/>
            <a:cxnLst/>
            <a:rect r="r" b="b" t="t" l="l"/>
            <a:pathLst>
              <a:path h="632592" w="907293">
                <a:moveTo>
                  <a:pt x="0" y="0"/>
                </a:moveTo>
                <a:lnTo>
                  <a:pt x="907292" y="0"/>
                </a:lnTo>
                <a:lnTo>
                  <a:pt x="907292" y="632592"/>
                </a:lnTo>
                <a:lnTo>
                  <a:pt x="0" y="632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59748" y="6259441"/>
            <a:ext cx="1344795" cy="1034862"/>
          </a:xfrm>
          <a:custGeom>
            <a:avLst/>
            <a:gdLst/>
            <a:ahLst/>
            <a:cxnLst/>
            <a:rect r="r" b="b" t="t" l="l"/>
            <a:pathLst>
              <a:path h="1034862" w="1344795">
                <a:moveTo>
                  <a:pt x="0" y="0"/>
                </a:moveTo>
                <a:lnTo>
                  <a:pt x="1344795" y="0"/>
                </a:lnTo>
                <a:lnTo>
                  <a:pt x="1344795" y="1034861"/>
                </a:lnTo>
                <a:lnTo>
                  <a:pt x="0" y="10348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138785" y="3896181"/>
            <a:ext cx="1157044" cy="1187265"/>
          </a:xfrm>
          <a:custGeom>
            <a:avLst/>
            <a:gdLst/>
            <a:ahLst/>
            <a:cxnLst/>
            <a:rect r="r" b="b" t="t" l="l"/>
            <a:pathLst>
              <a:path h="1187265" w="1157044">
                <a:moveTo>
                  <a:pt x="0" y="0"/>
                </a:moveTo>
                <a:lnTo>
                  <a:pt x="1157044" y="0"/>
                </a:lnTo>
                <a:lnTo>
                  <a:pt x="1157044" y="1187265"/>
                </a:lnTo>
                <a:lnTo>
                  <a:pt x="0" y="11872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328791" y="3160587"/>
            <a:ext cx="1416481" cy="2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Farmer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98475" y="3232285"/>
            <a:ext cx="1416481" cy="2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Ino Agri App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69375" y="3160587"/>
            <a:ext cx="1416481" cy="46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Pervious data sets of prices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87842" y="8023157"/>
            <a:ext cx="2540247" cy="2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conditions for cost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96072" y="7083642"/>
            <a:ext cx="969805" cy="68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Land and Planting cost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18240" y="7390341"/>
            <a:ext cx="1427809" cy="46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Fertilizer cost</a:t>
            </a:r>
          </a:p>
          <a:p>
            <a:pPr algn="ctr">
              <a:lnSpc>
                <a:spcPts val="1844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404543" y="7262594"/>
            <a:ext cx="1667974" cy="46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Fungicide and Others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56190" y="4526676"/>
            <a:ext cx="2846893" cy="68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Apply machine learning and statistical techniques to process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89368" y="9023533"/>
            <a:ext cx="2540247" cy="2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Predict the cost price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7903" y="487318"/>
            <a:ext cx="10657473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Methodology System </a:t>
            </a:r>
          </a:p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Diagram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69835" y="5283471"/>
            <a:ext cx="2540247" cy="2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4"/>
              </a:lnSpc>
            </a:pPr>
            <a:r>
              <a:rPr lang="en-US" sz="153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Insert Necessary data</a:t>
            </a:r>
          </a:p>
        </p:txBody>
      </p:sp>
      <p:sp>
        <p:nvSpPr>
          <p:cNvPr name="AutoShape 31" id="31"/>
          <p:cNvSpPr/>
          <p:nvPr/>
        </p:nvSpPr>
        <p:spPr>
          <a:xfrm>
            <a:off x="5893786" y="5537747"/>
            <a:ext cx="627402" cy="55822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15843" y="7998320"/>
            <a:ext cx="1361472" cy="1259980"/>
          </a:xfrm>
          <a:custGeom>
            <a:avLst/>
            <a:gdLst/>
            <a:ahLst/>
            <a:cxnLst/>
            <a:rect r="r" b="b" t="t" l="l"/>
            <a:pathLst>
              <a:path h="1259980" w="1361472">
                <a:moveTo>
                  <a:pt x="0" y="0"/>
                </a:moveTo>
                <a:lnTo>
                  <a:pt x="1361472" y="0"/>
                </a:lnTo>
                <a:lnTo>
                  <a:pt x="1361472" y="1259980"/>
                </a:lnTo>
                <a:lnTo>
                  <a:pt x="0" y="125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937" y="7993358"/>
            <a:ext cx="1266891" cy="1259980"/>
          </a:xfrm>
          <a:custGeom>
            <a:avLst/>
            <a:gdLst/>
            <a:ahLst/>
            <a:cxnLst/>
            <a:rect r="r" b="b" t="t" l="l"/>
            <a:pathLst>
              <a:path h="1259980" w="1266891">
                <a:moveTo>
                  <a:pt x="0" y="0"/>
                </a:moveTo>
                <a:lnTo>
                  <a:pt x="1266891" y="0"/>
                </a:lnTo>
                <a:lnTo>
                  <a:pt x="1266891" y="1259981"/>
                </a:lnTo>
                <a:lnTo>
                  <a:pt x="0" y="1259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7690" y="7616858"/>
            <a:ext cx="1719194" cy="2012981"/>
          </a:xfrm>
          <a:custGeom>
            <a:avLst/>
            <a:gdLst/>
            <a:ahLst/>
            <a:cxnLst/>
            <a:rect r="r" b="b" t="t" l="l"/>
            <a:pathLst>
              <a:path h="2012981" w="1719194">
                <a:moveTo>
                  <a:pt x="0" y="0"/>
                </a:moveTo>
                <a:lnTo>
                  <a:pt x="1719194" y="0"/>
                </a:lnTo>
                <a:lnTo>
                  <a:pt x="1719194" y="2012981"/>
                </a:lnTo>
                <a:lnTo>
                  <a:pt x="0" y="2012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04184" y="2482374"/>
            <a:ext cx="3824408" cy="2245045"/>
          </a:xfrm>
          <a:custGeom>
            <a:avLst/>
            <a:gdLst/>
            <a:ahLst/>
            <a:cxnLst/>
            <a:rect r="r" b="b" t="t" l="l"/>
            <a:pathLst>
              <a:path h="2245045" w="3824408">
                <a:moveTo>
                  <a:pt x="0" y="0"/>
                </a:moveTo>
                <a:lnTo>
                  <a:pt x="3824408" y="0"/>
                </a:lnTo>
                <a:lnTo>
                  <a:pt x="3824408" y="2245045"/>
                </a:lnTo>
                <a:lnTo>
                  <a:pt x="0" y="2245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80073"/>
            <a:ext cx="971392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 and Algorithms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6268" y="2415699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2383" y="3213007"/>
            <a:ext cx="4701490" cy="21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React Native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Jupyter Notebook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83401" y="2415699"/>
            <a:ext cx="371312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D5D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4170" y="3096620"/>
            <a:ext cx="5757635" cy="204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407" indent="-314703" lvl="1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Linear regration</a:t>
            </a:r>
          </a:p>
          <a:p>
            <a:pPr algn="l" marL="629407" indent="-314703" lvl="1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Lasso regration</a:t>
            </a:r>
          </a:p>
          <a:p>
            <a:pPr algn="l" marL="629407" indent="-314703" lvl="1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Decision tree</a:t>
            </a:r>
          </a:p>
          <a:p>
            <a:pPr algn="l" marL="629407" indent="-314703" lvl="1">
              <a:lnSpc>
                <a:spcPts val="4081"/>
              </a:lnSpc>
              <a:buFont typeface="Arial"/>
              <a:buChar char="•"/>
            </a:pPr>
            <a:r>
              <a:rPr lang="en-US" sz="291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682" y="1549089"/>
            <a:ext cx="17289831" cy="7188823"/>
          </a:xfrm>
          <a:custGeom>
            <a:avLst/>
            <a:gdLst/>
            <a:ahLst/>
            <a:cxnLst/>
            <a:rect r="r" b="b" t="t" l="l"/>
            <a:pathLst>
              <a:path h="7188823" w="17289831">
                <a:moveTo>
                  <a:pt x="0" y="0"/>
                </a:moveTo>
                <a:lnTo>
                  <a:pt x="17289831" y="0"/>
                </a:lnTo>
                <a:lnTo>
                  <a:pt x="17289831" y="7188822"/>
                </a:lnTo>
                <a:lnTo>
                  <a:pt x="0" y="718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3682" y="365761"/>
            <a:ext cx="612512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UI Wireframes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350" y="2567120"/>
            <a:ext cx="5833360" cy="4945670"/>
          </a:xfrm>
          <a:custGeom>
            <a:avLst/>
            <a:gdLst/>
            <a:ahLst/>
            <a:cxnLst/>
            <a:rect r="r" b="b" t="t" l="l"/>
            <a:pathLst>
              <a:path h="4945670" w="5833360">
                <a:moveTo>
                  <a:pt x="0" y="0"/>
                </a:moveTo>
                <a:lnTo>
                  <a:pt x="5833360" y="0"/>
                </a:lnTo>
                <a:lnTo>
                  <a:pt x="5833360" y="4945670"/>
                </a:lnTo>
                <a:lnTo>
                  <a:pt x="0" y="494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58" t="-425" r="-8424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2273" y="2155012"/>
            <a:ext cx="4926297" cy="5976977"/>
          </a:xfrm>
          <a:custGeom>
            <a:avLst/>
            <a:gdLst/>
            <a:ahLst/>
            <a:cxnLst/>
            <a:rect r="r" b="b" t="t" l="l"/>
            <a:pathLst>
              <a:path h="5976977" w="4926297">
                <a:moveTo>
                  <a:pt x="0" y="0"/>
                </a:moveTo>
                <a:lnTo>
                  <a:pt x="4926297" y="0"/>
                </a:lnTo>
                <a:lnTo>
                  <a:pt x="4926297" y="5976976"/>
                </a:lnTo>
                <a:lnTo>
                  <a:pt x="0" y="5976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3682" y="365761"/>
            <a:ext cx="10324647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creation using Jupyter notebook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350" y="1344745"/>
            <a:ext cx="58379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Install and import libraries and csv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set file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12273" y="1563820"/>
            <a:ext cx="85389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 null values data preprocessing and cleaning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2100" y="1365948"/>
            <a:ext cx="15178408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Research Problem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2100" y="3228340"/>
            <a:ext cx="15178408" cy="730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research problem directed on key challenges within Sri Lanka's gherkin industry.​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Issues include subjective, identifying diseases methods, insufficient pest identification, inaccurate cost price predictions, and inadequate fertiliser management according to the expected harvest. 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Moreover, current farm planning lacks integration with immersive technologies, hindering optimal cultivation practices. 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research aims to address these challenges by proposing technical solutions that leverage machine learning, image processing, and virtual reality, ultimately enhancing the industry's efficiency and sustainability.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401" y="1661915"/>
            <a:ext cx="7400729" cy="5802971"/>
          </a:xfrm>
          <a:custGeom>
            <a:avLst/>
            <a:gdLst/>
            <a:ahLst/>
            <a:cxnLst/>
            <a:rect r="r" b="b" t="t" l="l"/>
            <a:pathLst>
              <a:path h="5802971" w="7400729">
                <a:moveTo>
                  <a:pt x="0" y="0"/>
                </a:moveTo>
                <a:lnTo>
                  <a:pt x="7400730" y="0"/>
                </a:lnTo>
                <a:lnTo>
                  <a:pt x="7400730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91112" y="1661915"/>
            <a:ext cx="5223808" cy="5900197"/>
          </a:xfrm>
          <a:custGeom>
            <a:avLst/>
            <a:gdLst/>
            <a:ahLst/>
            <a:cxnLst/>
            <a:rect r="r" b="b" t="t" l="l"/>
            <a:pathLst>
              <a:path h="5900197" w="5223808">
                <a:moveTo>
                  <a:pt x="0" y="0"/>
                </a:moveTo>
                <a:lnTo>
                  <a:pt x="5223807" y="0"/>
                </a:lnTo>
                <a:lnTo>
                  <a:pt x="5223807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120" y="824059"/>
            <a:ext cx="58379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Divide data set into X , 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4182" y="198584"/>
            <a:ext cx="883766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Appling linear regration, lasso regration ,decision tree,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 algorithems and check the accuracy of the model 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31305" y="-192216"/>
            <a:ext cx="9043795" cy="11122159"/>
            <a:chOff x="0" y="0"/>
            <a:chExt cx="2822456" cy="34710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2456" cy="3471087"/>
            </a:xfrm>
            <a:custGeom>
              <a:avLst/>
              <a:gdLst/>
              <a:ahLst/>
              <a:cxnLst/>
              <a:rect r="r" b="b" t="t" l="l"/>
              <a:pathLst>
                <a:path h="3471087" w="2822456">
                  <a:moveTo>
                    <a:pt x="36810" y="0"/>
                  </a:moveTo>
                  <a:lnTo>
                    <a:pt x="2785646" y="0"/>
                  </a:lnTo>
                  <a:cubicBezTo>
                    <a:pt x="2805976" y="0"/>
                    <a:pt x="2822456" y="16480"/>
                    <a:pt x="2822456" y="36810"/>
                  </a:cubicBezTo>
                  <a:lnTo>
                    <a:pt x="2822456" y="3434277"/>
                  </a:lnTo>
                  <a:cubicBezTo>
                    <a:pt x="2822456" y="3444040"/>
                    <a:pt x="2818578" y="3453403"/>
                    <a:pt x="2811675" y="3460306"/>
                  </a:cubicBezTo>
                  <a:cubicBezTo>
                    <a:pt x="2804771" y="3467209"/>
                    <a:pt x="2795409" y="3471087"/>
                    <a:pt x="2785646" y="3471087"/>
                  </a:cubicBezTo>
                  <a:lnTo>
                    <a:pt x="36810" y="3471087"/>
                  </a:lnTo>
                  <a:cubicBezTo>
                    <a:pt x="27047" y="3471087"/>
                    <a:pt x="17685" y="3467209"/>
                    <a:pt x="10781" y="3460306"/>
                  </a:cubicBezTo>
                  <a:cubicBezTo>
                    <a:pt x="3878" y="3453403"/>
                    <a:pt x="0" y="3444040"/>
                    <a:pt x="0" y="3434277"/>
                  </a:cubicBezTo>
                  <a:lnTo>
                    <a:pt x="0" y="36810"/>
                  </a:lnTo>
                  <a:cubicBezTo>
                    <a:pt x="0" y="27047"/>
                    <a:pt x="3878" y="17685"/>
                    <a:pt x="10781" y="10781"/>
                  </a:cubicBezTo>
                  <a:cubicBezTo>
                    <a:pt x="17685" y="3878"/>
                    <a:pt x="27047" y="0"/>
                    <a:pt x="368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822456" cy="347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6947" y="3078738"/>
            <a:ext cx="8247425" cy="884241"/>
            <a:chOff x="0" y="0"/>
            <a:chExt cx="6819578" cy="7311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19578" cy="731155"/>
            </a:xfrm>
            <a:custGeom>
              <a:avLst/>
              <a:gdLst/>
              <a:ahLst/>
              <a:cxnLst/>
              <a:rect r="r" b="b" t="t" l="l"/>
              <a:pathLst>
                <a:path h="731155" w="6819578">
                  <a:moveTo>
                    <a:pt x="6695118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95118" y="0"/>
                  </a:lnTo>
                  <a:cubicBezTo>
                    <a:pt x="6763698" y="0"/>
                    <a:pt x="6819578" y="55880"/>
                    <a:pt x="6819578" y="124460"/>
                  </a:cubicBezTo>
                  <a:lnTo>
                    <a:pt x="6819578" y="606695"/>
                  </a:lnTo>
                  <a:cubicBezTo>
                    <a:pt x="6819578" y="675275"/>
                    <a:pt x="6763698" y="731155"/>
                    <a:pt x="6695118" y="731155"/>
                  </a:cubicBezTo>
                  <a:close/>
                </a:path>
              </a:pathLst>
            </a:custGeom>
            <a:solidFill>
              <a:srgbClr val="00D8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3904" y="2977895"/>
            <a:ext cx="1122793" cy="112279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87EB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33325" y="4682945"/>
            <a:ext cx="8211046" cy="883958"/>
            <a:chOff x="0" y="0"/>
            <a:chExt cx="6791666" cy="7311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00D8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282" y="4582103"/>
            <a:ext cx="1122793" cy="112279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72B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13791" y="3212530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19" y="0"/>
                </a:lnTo>
                <a:lnTo>
                  <a:pt x="623019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50169" y="4867159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33325" y="6386764"/>
            <a:ext cx="8258381" cy="889054"/>
            <a:chOff x="0" y="0"/>
            <a:chExt cx="6791666" cy="7311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00D8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00282" y="6285922"/>
            <a:ext cx="1122793" cy="112279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72B1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50169" y="6570977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6"/>
                </a:lnTo>
                <a:lnTo>
                  <a:pt x="0" y="58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33325" y="8062007"/>
            <a:ext cx="8258381" cy="889054"/>
            <a:chOff x="0" y="0"/>
            <a:chExt cx="6791666" cy="7311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91666" cy="731155"/>
            </a:xfrm>
            <a:custGeom>
              <a:avLst/>
              <a:gdLst/>
              <a:ahLst/>
              <a:cxnLst/>
              <a:rect r="r" b="b" t="t" l="l"/>
              <a:pathLst>
                <a:path h="731155" w="6791666">
                  <a:moveTo>
                    <a:pt x="666720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606695"/>
                  </a:lnTo>
                  <a:cubicBezTo>
                    <a:pt x="6791666" y="675275"/>
                    <a:pt x="6735786" y="731155"/>
                    <a:pt x="6667206" y="731155"/>
                  </a:cubicBezTo>
                  <a:close/>
                </a:path>
              </a:pathLst>
            </a:custGeom>
            <a:solidFill>
              <a:srgbClr val="00D8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00282" y="7961165"/>
            <a:ext cx="1122793" cy="112279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72B1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50169" y="8246221"/>
            <a:ext cx="623020" cy="584506"/>
          </a:xfrm>
          <a:custGeom>
            <a:avLst/>
            <a:gdLst/>
            <a:ahLst/>
            <a:cxnLst/>
            <a:rect r="r" b="b" t="t" l="l"/>
            <a:pathLst>
              <a:path h="584506" w="623020">
                <a:moveTo>
                  <a:pt x="0" y="0"/>
                </a:moveTo>
                <a:lnTo>
                  <a:pt x="623020" y="0"/>
                </a:lnTo>
                <a:lnTo>
                  <a:pt x="623020" y="584505"/>
                </a:lnTo>
                <a:lnTo>
                  <a:pt x="0" y="584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606670" y="3190928"/>
            <a:ext cx="7201011" cy="909761"/>
            <a:chOff x="0" y="0"/>
            <a:chExt cx="6819578" cy="86157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19578" cy="861572"/>
            </a:xfrm>
            <a:custGeom>
              <a:avLst/>
              <a:gdLst/>
              <a:ahLst/>
              <a:cxnLst/>
              <a:rect r="r" b="b" t="t" l="l"/>
              <a:pathLst>
                <a:path h="861572" w="6819578">
                  <a:moveTo>
                    <a:pt x="6695118" y="861571"/>
                  </a:moveTo>
                  <a:lnTo>
                    <a:pt x="124460" y="861571"/>
                  </a:lnTo>
                  <a:cubicBezTo>
                    <a:pt x="55880" y="861571"/>
                    <a:pt x="0" y="805691"/>
                    <a:pt x="0" y="737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95118" y="0"/>
                  </a:lnTo>
                  <a:cubicBezTo>
                    <a:pt x="6763698" y="0"/>
                    <a:pt x="6819578" y="55880"/>
                    <a:pt x="6819578" y="124460"/>
                  </a:cubicBezTo>
                  <a:lnTo>
                    <a:pt x="6819578" y="737111"/>
                  </a:lnTo>
                  <a:cubicBezTo>
                    <a:pt x="6819578" y="805691"/>
                    <a:pt x="6763698" y="861572"/>
                    <a:pt x="6695118" y="861572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73627" y="2977895"/>
            <a:ext cx="1122793" cy="1122793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76DE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643048" y="4773825"/>
            <a:ext cx="7366868" cy="999673"/>
            <a:chOff x="0" y="0"/>
            <a:chExt cx="6791666" cy="9216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91666" cy="921619"/>
            </a:xfrm>
            <a:custGeom>
              <a:avLst/>
              <a:gdLst/>
              <a:ahLst/>
              <a:cxnLst/>
              <a:rect r="r" b="b" t="t" l="l"/>
              <a:pathLst>
                <a:path h="921619" w="6791666">
                  <a:moveTo>
                    <a:pt x="6667206" y="921619"/>
                  </a:moveTo>
                  <a:lnTo>
                    <a:pt x="124460" y="921619"/>
                  </a:lnTo>
                  <a:cubicBezTo>
                    <a:pt x="55880" y="921619"/>
                    <a:pt x="0" y="865739"/>
                    <a:pt x="0" y="797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797159"/>
                  </a:lnTo>
                  <a:cubicBezTo>
                    <a:pt x="6791666" y="865739"/>
                    <a:pt x="6735786" y="921619"/>
                    <a:pt x="6667206" y="921619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274041" y="4712265"/>
            <a:ext cx="1122793" cy="1122793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76DEA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0490655" y="3254120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6" y="0"/>
                </a:lnTo>
                <a:lnTo>
                  <a:pt x="689566" y="689567"/>
                </a:lnTo>
                <a:lnTo>
                  <a:pt x="0" y="68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424404" y="378842"/>
            <a:ext cx="1173460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and Future Works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23076" y="3238553"/>
            <a:ext cx="733302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Colecting data set of Ghurkin planting cost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92301" y="4838391"/>
            <a:ext cx="7171051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6"/>
              </a:lnSpc>
              <a:spcBef>
                <a:spcPct val="0"/>
              </a:spcBef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Remove null values data preprocessing and cleaning</a:t>
            </a: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11351" y="6698999"/>
            <a:ext cx="6974183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Applying algorithms and get accuracy 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11351" y="8374242"/>
            <a:ext cx="7677055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Creating mobile application.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3325" y="1895222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Completion of the components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520245" y="3340551"/>
            <a:ext cx="5876188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Add new columns to the data set and get more accuracy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82560" y="4914784"/>
            <a:ext cx="5913874" cy="72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Add new functionalities to the system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79890" y="1895222"/>
            <a:ext cx="80300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Implementations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0471398" y="4928879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6" y="0"/>
                </a:lnTo>
                <a:lnTo>
                  <a:pt x="689566" y="689566"/>
                </a:lnTo>
                <a:lnTo>
                  <a:pt x="0" y="68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0921132" y="6511334"/>
            <a:ext cx="7366868" cy="999673"/>
            <a:chOff x="0" y="0"/>
            <a:chExt cx="6791666" cy="9216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791666" cy="921619"/>
            </a:xfrm>
            <a:custGeom>
              <a:avLst/>
              <a:gdLst/>
              <a:ahLst/>
              <a:cxnLst/>
              <a:rect r="r" b="b" t="t" l="l"/>
              <a:pathLst>
                <a:path h="921619" w="6791666">
                  <a:moveTo>
                    <a:pt x="6667206" y="921619"/>
                  </a:moveTo>
                  <a:lnTo>
                    <a:pt x="124460" y="921619"/>
                  </a:lnTo>
                  <a:cubicBezTo>
                    <a:pt x="55880" y="921619"/>
                    <a:pt x="0" y="865739"/>
                    <a:pt x="0" y="7971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7206" y="0"/>
                  </a:lnTo>
                  <a:cubicBezTo>
                    <a:pt x="6735786" y="0"/>
                    <a:pt x="6791666" y="55880"/>
                    <a:pt x="6791666" y="124460"/>
                  </a:cubicBezTo>
                  <a:lnTo>
                    <a:pt x="6791666" y="797159"/>
                  </a:lnTo>
                  <a:cubicBezTo>
                    <a:pt x="6791666" y="865739"/>
                    <a:pt x="6735786" y="921619"/>
                    <a:pt x="6667206" y="921619"/>
                  </a:cubicBezTo>
                  <a:close/>
                </a:path>
              </a:pathLst>
            </a:custGeom>
            <a:solidFill>
              <a:srgbClr val="C6E0F7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11520245" y="6856415"/>
            <a:ext cx="5913874" cy="37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806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Modify UI to more user friendly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194666" y="6459249"/>
            <a:ext cx="1122793" cy="1122793"/>
            <a:chOff x="0" y="0"/>
            <a:chExt cx="6350000" cy="6350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76DEA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10411279" y="6696870"/>
            <a:ext cx="689566" cy="689566"/>
          </a:xfrm>
          <a:custGeom>
            <a:avLst/>
            <a:gdLst/>
            <a:ahLst/>
            <a:cxnLst/>
            <a:rect r="r" b="b" t="t" l="l"/>
            <a:pathLst>
              <a:path h="689566" w="689566">
                <a:moveTo>
                  <a:pt x="0" y="0"/>
                </a:moveTo>
                <a:lnTo>
                  <a:pt x="689567" y="0"/>
                </a:lnTo>
                <a:lnTo>
                  <a:pt x="689567" y="689567"/>
                </a:lnTo>
                <a:lnTo>
                  <a:pt x="0" y="689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0073"/>
            <a:ext cx="441729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2623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9840" y="2082741"/>
            <a:ext cx="15799460" cy="100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[1]  Xiong Y , Ming Y , Liao X , et al. Cost prediction on fabricated substation considering SVM via optimized QPSO [J]. Thermal Science, 2020, 24:10-10.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9840" y="3553371"/>
            <a:ext cx="15799460" cy="100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[2] Chen S . Construction Project Cost Management and Control System Based on Big Data[J]. Mobile Information Systems, 2022, 2022:1-7.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9840" y="5024002"/>
            <a:ext cx="15799460" cy="253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[3] S. Tayefeh Hashemi, O. M. Ebadati, and H. Kaur, “Cost estimation and prediction in construction projects: a systematic review on </a:t>
            </a:r>
          </a:p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techniques,” SN Applied Sciences, vol. 2, no. 10. 2020, doi: 10.1007/s42452-020-03497-1. </a:t>
            </a:r>
          </a:p>
          <a:p>
            <a:pPr algn="l">
              <a:lnSpc>
                <a:spcPts val="4024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7408" y="3862227"/>
            <a:ext cx="61931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9125" y="-175776"/>
            <a:ext cx="10919716" cy="11993723"/>
            <a:chOff x="0" y="0"/>
            <a:chExt cx="2875975" cy="3158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5975" cy="3158841"/>
            </a:xfrm>
            <a:custGeom>
              <a:avLst/>
              <a:gdLst/>
              <a:ahLst/>
              <a:cxnLst/>
              <a:rect r="r" b="b" t="t" l="l"/>
              <a:pathLst>
                <a:path h="3158841" w="2875975">
                  <a:moveTo>
                    <a:pt x="0" y="0"/>
                  </a:moveTo>
                  <a:lnTo>
                    <a:pt x="2875975" y="0"/>
                  </a:lnTo>
                  <a:lnTo>
                    <a:pt x="2875975" y="3158841"/>
                  </a:lnTo>
                  <a:lnTo>
                    <a:pt x="0" y="3158841"/>
                  </a:lnTo>
                  <a:close/>
                </a:path>
              </a:pathLst>
            </a:custGeom>
            <a:solidFill>
              <a:srgbClr val="E3F1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75975" cy="3206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66775"/>
            <a:ext cx="15178408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Research 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2440" y="3006466"/>
            <a:ext cx="9209031" cy="740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455811"/>
                </a:solidFill>
                <a:latin typeface="Aileron Bold"/>
                <a:ea typeface="Aileron Bold"/>
                <a:cs typeface="Aileron Bold"/>
                <a:sym typeface="Aileron Bold"/>
              </a:rPr>
              <a:t>Sub Objectives​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Pest control system with intelligent identification techniques for effective pest management.​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Harvest prediction system to reduce the gap between the expected and actual harvest by optimising the fertiliser combination. 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Identify diseases and predict solutions for effective disease management strategies. ​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3B31"/>
                </a:solidFill>
                <a:latin typeface="Aileron Light"/>
                <a:ea typeface="Aileron Light"/>
                <a:cs typeface="Aileron Light"/>
                <a:sym typeface="Aileron Light"/>
              </a:rPr>
              <a:t>Predict the cost price for gherkins using acer of the land, Land preparation &amp; Planting Materials, Fertilizer cost and other cost.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30940" y="4128671"/>
            <a:ext cx="361716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55811"/>
                </a:solidFill>
                <a:latin typeface="Aileron Bold"/>
                <a:ea typeface="Aileron Bold"/>
                <a:cs typeface="Aileron Bold"/>
                <a:sym typeface="Aileron Bold"/>
              </a:rPr>
              <a:t>Main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95875"/>
            <a:ext cx="642164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Transform the Gherkin planting Industry through an Innovative Multi-functional System​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4233" y="4639702"/>
            <a:ext cx="649177" cy="649177"/>
          </a:xfrm>
          <a:custGeom>
            <a:avLst/>
            <a:gdLst/>
            <a:ahLst/>
            <a:cxnLst/>
            <a:rect r="r" b="b" t="t" l="l"/>
            <a:pathLst>
              <a:path h="649177" w="649177">
                <a:moveTo>
                  <a:pt x="0" y="0"/>
                </a:moveTo>
                <a:lnTo>
                  <a:pt x="649177" y="0"/>
                </a:lnTo>
                <a:lnTo>
                  <a:pt x="649177" y="649177"/>
                </a:lnTo>
                <a:lnTo>
                  <a:pt x="0" y="649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25146" y="5301453"/>
            <a:ext cx="689517" cy="689517"/>
          </a:xfrm>
          <a:custGeom>
            <a:avLst/>
            <a:gdLst/>
            <a:ahLst/>
            <a:cxnLst/>
            <a:rect r="r" b="b" t="t" l="l"/>
            <a:pathLst>
              <a:path h="689517" w="689517">
                <a:moveTo>
                  <a:pt x="0" y="0"/>
                </a:moveTo>
                <a:lnTo>
                  <a:pt x="689517" y="0"/>
                </a:lnTo>
                <a:lnTo>
                  <a:pt x="689517" y="689516"/>
                </a:lnTo>
                <a:lnTo>
                  <a:pt x="0" y="689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7133" y="3349937"/>
            <a:ext cx="1469685" cy="689416"/>
          </a:xfrm>
          <a:custGeom>
            <a:avLst/>
            <a:gdLst/>
            <a:ahLst/>
            <a:cxnLst/>
            <a:rect r="r" b="b" t="t" l="l"/>
            <a:pathLst>
              <a:path h="689416" w="1469685">
                <a:moveTo>
                  <a:pt x="0" y="0"/>
                </a:moveTo>
                <a:lnTo>
                  <a:pt x="1469685" y="0"/>
                </a:lnTo>
                <a:lnTo>
                  <a:pt x="1469685" y="689416"/>
                </a:lnTo>
                <a:lnTo>
                  <a:pt x="0" y="68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6188" y="3470671"/>
            <a:ext cx="365026" cy="280739"/>
          </a:xfrm>
          <a:custGeom>
            <a:avLst/>
            <a:gdLst/>
            <a:ahLst/>
            <a:cxnLst/>
            <a:rect r="r" b="b" t="t" l="l"/>
            <a:pathLst>
              <a:path h="280739" w="365026">
                <a:moveTo>
                  <a:pt x="0" y="0"/>
                </a:moveTo>
                <a:lnTo>
                  <a:pt x="365026" y="0"/>
                </a:lnTo>
                <a:lnTo>
                  <a:pt x="365026" y="280738"/>
                </a:lnTo>
                <a:lnTo>
                  <a:pt x="0" y="28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08450" y="3439662"/>
            <a:ext cx="406285" cy="342756"/>
          </a:xfrm>
          <a:custGeom>
            <a:avLst/>
            <a:gdLst/>
            <a:ahLst/>
            <a:cxnLst/>
            <a:rect r="r" b="b" t="t" l="l"/>
            <a:pathLst>
              <a:path h="342756" w="406285">
                <a:moveTo>
                  <a:pt x="0" y="0"/>
                </a:moveTo>
                <a:lnTo>
                  <a:pt x="406284" y="0"/>
                </a:lnTo>
                <a:lnTo>
                  <a:pt x="406284" y="342756"/>
                </a:lnTo>
                <a:lnTo>
                  <a:pt x="0" y="342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38990" y="3820265"/>
            <a:ext cx="799422" cy="11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66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Upload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126998" y="1242927"/>
            <a:ext cx="4878161" cy="9044073"/>
            <a:chOff x="0" y="0"/>
            <a:chExt cx="1375759" cy="25506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759" cy="2550647"/>
            </a:xfrm>
            <a:custGeom>
              <a:avLst/>
              <a:gdLst/>
              <a:ahLst/>
              <a:cxnLst/>
              <a:rect r="r" b="b" t="t" l="l"/>
              <a:pathLst>
                <a:path h="2550647" w="1375759">
                  <a:moveTo>
                    <a:pt x="0" y="0"/>
                  </a:moveTo>
                  <a:lnTo>
                    <a:pt x="1375759" y="0"/>
                  </a:lnTo>
                  <a:lnTo>
                    <a:pt x="1375759" y="2550647"/>
                  </a:lnTo>
                  <a:lnTo>
                    <a:pt x="0" y="2550647"/>
                  </a:lnTo>
                  <a:close/>
                </a:path>
              </a:pathLst>
            </a:custGeom>
            <a:solidFill>
              <a:srgbClr val="EDF6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375759" cy="2560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78402" y="8159554"/>
            <a:ext cx="4584245" cy="1804390"/>
            <a:chOff x="0" y="0"/>
            <a:chExt cx="1292868" cy="508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2868" cy="508881"/>
            </a:xfrm>
            <a:custGeom>
              <a:avLst/>
              <a:gdLst/>
              <a:ahLst/>
              <a:cxnLst/>
              <a:rect r="r" b="b" t="t" l="l"/>
              <a:pathLst>
                <a:path h="508881" w="1292868">
                  <a:moveTo>
                    <a:pt x="94573" y="0"/>
                  </a:moveTo>
                  <a:lnTo>
                    <a:pt x="1198294" y="0"/>
                  </a:lnTo>
                  <a:cubicBezTo>
                    <a:pt x="1250526" y="0"/>
                    <a:pt x="1292868" y="42342"/>
                    <a:pt x="1292868" y="94573"/>
                  </a:cubicBezTo>
                  <a:lnTo>
                    <a:pt x="1292868" y="414308"/>
                  </a:lnTo>
                  <a:cubicBezTo>
                    <a:pt x="1292868" y="439390"/>
                    <a:pt x="1282904" y="463446"/>
                    <a:pt x="1265168" y="481181"/>
                  </a:cubicBezTo>
                  <a:cubicBezTo>
                    <a:pt x="1247432" y="498917"/>
                    <a:pt x="1223377" y="508881"/>
                    <a:pt x="1198294" y="508881"/>
                  </a:cubicBezTo>
                  <a:lnTo>
                    <a:pt x="94573" y="508881"/>
                  </a:lnTo>
                  <a:cubicBezTo>
                    <a:pt x="69491" y="508881"/>
                    <a:pt x="45436" y="498917"/>
                    <a:pt x="27700" y="481181"/>
                  </a:cubicBezTo>
                  <a:cubicBezTo>
                    <a:pt x="9964" y="463446"/>
                    <a:pt x="0" y="439390"/>
                    <a:pt x="0" y="414308"/>
                  </a:cubicBezTo>
                  <a:lnTo>
                    <a:pt x="0" y="94573"/>
                  </a:lnTo>
                  <a:cubicBezTo>
                    <a:pt x="0" y="69491"/>
                    <a:pt x="9964" y="45436"/>
                    <a:pt x="27700" y="27700"/>
                  </a:cubicBezTo>
                  <a:cubicBezTo>
                    <a:pt x="45436" y="9964"/>
                    <a:pt x="69491" y="0"/>
                    <a:pt x="94573" y="0"/>
                  </a:cubicBezTo>
                  <a:close/>
                </a:path>
              </a:pathLst>
            </a:custGeom>
            <a:solidFill>
              <a:srgbClr val="F8DF8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292868" cy="518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78402" y="1565983"/>
            <a:ext cx="4584245" cy="1966120"/>
            <a:chOff x="0" y="0"/>
            <a:chExt cx="1292868" cy="5544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2868" cy="554493"/>
            </a:xfrm>
            <a:custGeom>
              <a:avLst/>
              <a:gdLst/>
              <a:ahLst/>
              <a:cxnLst/>
              <a:rect r="r" b="b" t="t" l="l"/>
              <a:pathLst>
                <a:path h="554493" w="1292868">
                  <a:moveTo>
                    <a:pt x="94573" y="0"/>
                  </a:moveTo>
                  <a:lnTo>
                    <a:pt x="1198294" y="0"/>
                  </a:lnTo>
                  <a:cubicBezTo>
                    <a:pt x="1250526" y="0"/>
                    <a:pt x="1292868" y="42342"/>
                    <a:pt x="1292868" y="94573"/>
                  </a:cubicBezTo>
                  <a:lnTo>
                    <a:pt x="1292868" y="459920"/>
                  </a:lnTo>
                  <a:cubicBezTo>
                    <a:pt x="1292868" y="485002"/>
                    <a:pt x="1282904" y="509057"/>
                    <a:pt x="1265168" y="526793"/>
                  </a:cubicBezTo>
                  <a:cubicBezTo>
                    <a:pt x="1247432" y="544529"/>
                    <a:pt x="1223377" y="554493"/>
                    <a:pt x="1198294" y="554493"/>
                  </a:cubicBezTo>
                  <a:lnTo>
                    <a:pt x="94573" y="554493"/>
                  </a:lnTo>
                  <a:cubicBezTo>
                    <a:pt x="69491" y="554493"/>
                    <a:pt x="45436" y="544529"/>
                    <a:pt x="27700" y="526793"/>
                  </a:cubicBezTo>
                  <a:cubicBezTo>
                    <a:pt x="9964" y="509057"/>
                    <a:pt x="0" y="485002"/>
                    <a:pt x="0" y="459920"/>
                  </a:cubicBezTo>
                  <a:lnTo>
                    <a:pt x="0" y="94573"/>
                  </a:lnTo>
                  <a:cubicBezTo>
                    <a:pt x="0" y="69491"/>
                    <a:pt x="9964" y="45436"/>
                    <a:pt x="27700" y="27700"/>
                  </a:cubicBezTo>
                  <a:cubicBezTo>
                    <a:pt x="45436" y="9964"/>
                    <a:pt x="69491" y="0"/>
                    <a:pt x="94573" y="0"/>
                  </a:cubicBezTo>
                  <a:close/>
                </a:path>
              </a:pathLst>
            </a:custGeom>
            <a:solidFill>
              <a:srgbClr val="43D1A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92868" cy="56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516149" y="2487936"/>
            <a:ext cx="643384" cy="482538"/>
          </a:xfrm>
          <a:custGeom>
            <a:avLst/>
            <a:gdLst/>
            <a:ahLst/>
            <a:cxnLst/>
            <a:rect r="r" b="b" t="t" l="l"/>
            <a:pathLst>
              <a:path h="482538" w="643384">
                <a:moveTo>
                  <a:pt x="0" y="0"/>
                </a:moveTo>
                <a:lnTo>
                  <a:pt x="643384" y="0"/>
                </a:lnTo>
                <a:lnTo>
                  <a:pt x="643384" y="482538"/>
                </a:lnTo>
                <a:lnTo>
                  <a:pt x="0" y="482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414" t="0" r="-941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49606" y="2527124"/>
            <a:ext cx="455883" cy="455883"/>
          </a:xfrm>
          <a:custGeom>
            <a:avLst/>
            <a:gdLst/>
            <a:ahLst/>
            <a:cxnLst/>
            <a:rect r="r" b="b" t="t" l="l"/>
            <a:pathLst>
              <a:path h="455883" w="455883">
                <a:moveTo>
                  <a:pt x="0" y="0"/>
                </a:moveTo>
                <a:lnTo>
                  <a:pt x="455884" y="0"/>
                </a:lnTo>
                <a:lnTo>
                  <a:pt x="455884" y="455883"/>
                </a:lnTo>
                <a:lnTo>
                  <a:pt x="0" y="4558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47905" y="1803224"/>
            <a:ext cx="433602" cy="433602"/>
          </a:xfrm>
          <a:custGeom>
            <a:avLst/>
            <a:gdLst/>
            <a:ahLst/>
            <a:cxnLst/>
            <a:rect r="r" b="b" t="t" l="l"/>
            <a:pathLst>
              <a:path h="433602" w="433602">
                <a:moveTo>
                  <a:pt x="0" y="0"/>
                </a:moveTo>
                <a:lnTo>
                  <a:pt x="433601" y="0"/>
                </a:lnTo>
                <a:lnTo>
                  <a:pt x="433601" y="433602"/>
                </a:lnTo>
                <a:lnTo>
                  <a:pt x="0" y="4336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813950" y="1816568"/>
            <a:ext cx="400765" cy="453540"/>
          </a:xfrm>
          <a:custGeom>
            <a:avLst/>
            <a:gdLst/>
            <a:ahLst/>
            <a:cxnLst/>
            <a:rect r="r" b="b" t="t" l="l"/>
            <a:pathLst>
              <a:path h="453540" w="400765">
                <a:moveTo>
                  <a:pt x="0" y="0"/>
                </a:moveTo>
                <a:lnTo>
                  <a:pt x="400765" y="0"/>
                </a:lnTo>
                <a:lnTo>
                  <a:pt x="400765" y="453540"/>
                </a:lnTo>
                <a:lnTo>
                  <a:pt x="0" y="4535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278402" y="3855159"/>
            <a:ext cx="4584245" cy="1882533"/>
            <a:chOff x="0" y="0"/>
            <a:chExt cx="1292868" cy="5309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2868" cy="530920"/>
            </a:xfrm>
            <a:custGeom>
              <a:avLst/>
              <a:gdLst/>
              <a:ahLst/>
              <a:cxnLst/>
              <a:rect r="r" b="b" t="t" l="l"/>
              <a:pathLst>
                <a:path h="530920" w="1292868">
                  <a:moveTo>
                    <a:pt x="94573" y="0"/>
                  </a:moveTo>
                  <a:lnTo>
                    <a:pt x="1198294" y="0"/>
                  </a:lnTo>
                  <a:cubicBezTo>
                    <a:pt x="1250526" y="0"/>
                    <a:pt x="1292868" y="42342"/>
                    <a:pt x="1292868" y="94573"/>
                  </a:cubicBezTo>
                  <a:lnTo>
                    <a:pt x="1292868" y="436346"/>
                  </a:lnTo>
                  <a:cubicBezTo>
                    <a:pt x="1292868" y="461429"/>
                    <a:pt x="1282904" y="485484"/>
                    <a:pt x="1265168" y="503220"/>
                  </a:cubicBezTo>
                  <a:cubicBezTo>
                    <a:pt x="1247432" y="520956"/>
                    <a:pt x="1223377" y="530920"/>
                    <a:pt x="1198294" y="530920"/>
                  </a:cubicBezTo>
                  <a:lnTo>
                    <a:pt x="94573" y="530920"/>
                  </a:lnTo>
                  <a:cubicBezTo>
                    <a:pt x="69491" y="530920"/>
                    <a:pt x="45436" y="520956"/>
                    <a:pt x="27700" y="503220"/>
                  </a:cubicBezTo>
                  <a:cubicBezTo>
                    <a:pt x="9964" y="485484"/>
                    <a:pt x="0" y="461429"/>
                    <a:pt x="0" y="436346"/>
                  </a:cubicBezTo>
                  <a:lnTo>
                    <a:pt x="0" y="94573"/>
                  </a:lnTo>
                  <a:cubicBezTo>
                    <a:pt x="0" y="69491"/>
                    <a:pt x="9964" y="45436"/>
                    <a:pt x="27700" y="27700"/>
                  </a:cubicBezTo>
                  <a:cubicBezTo>
                    <a:pt x="45436" y="9964"/>
                    <a:pt x="69491" y="0"/>
                    <a:pt x="94573" y="0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292868" cy="540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298766" y="4379527"/>
            <a:ext cx="1078151" cy="828474"/>
          </a:xfrm>
          <a:custGeom>
            <a:avLst/>
            <a:gdLst/>
            <a:ahLst/>
            <a:cxnLst/>
            <a:rect r="r" b="b" t="t" l="l"/>
            <a:pathLst>
              <a:path h="828474" w="1078151">
                <a:moveTo>
                  <a:pt x="0" y="0"/>
                </a:moveTo>
                <a:lnTo>
                  <a:pt x="1078150" y="0"/>
                </a:lnTo>
                <a:lnTo>
                  <a:pt x="1078150" y="828474"/>
                </a:lnTo>
                <a:lnTo>
                  <a:pt x="0" y="82847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39718" y="4478245"/>
            <a:ext cx="433602" cy="433602"/>
          </a:xfrm>
          <a:custGeom>
            <a:avLst/>
            <a:gdLst/>
            <a:ahLst/>
            <a:cxnLst/>
            <a:rect r="r" b="b" t="t" l="l"/>
            <a:pathLst>
              <a:path h="433602" w="433602">
                <a:moveTo>
                  <a:pt x="0" y="0"/>
                </a:moveTo>
                <a:lnTo>
                  <a:pt x="433602" y="0"/>
                </a:lnTo>
                <a:lnTo>
                  <a:pt x="433602" y="433601"/>
                </a:lnTo>
                <a:lnTo>
                  <a:pt x="0" y="4336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051323" y="4478245"/>
            <a:ext cx="400765" cy="453540"/>
          </a:xfrm>
          <a:custGeom>
            <a:avLst/>
            <a:gdLst/>
            <a:ahLst/>
            <a:cxnLst/>
            <a:rect r="r" b="b" t="t" l="l"/>
            <a:pathLst>
              <a:path h="453540" w="400765">
                <a:moveTo>
                  <a:pt x="0" y="0"/>
                </a:moveTo>
                <a:lnTo>
                  <a:pt x="400765" y="0"/>
                </a:lnTo>
                <a:lnTo>
                  <a:pt x="400765" y="453540"/>
                </a:lnTo>
                <a:lnTo>
                  <a:pt x="0" y="4535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47905" y="3996277"/>
            <a:ext cx="610452" cy="676100"/>
          </a:xfrm>
          <a:custGeom>
            <a:avLst/>
            <a:gdLst/>
            <a:ahLst/>
            <a:cxnLst/>
            <a:rect r="r" b="b" t="t" l="l"/>
            <a:pathLst>
              <a:path h="676100" w="610452">
                <a:moveTo>
                  <a:pt x="0" y="0"/>
                </a:moveTo>
                <a:lnTo>
                  <a:pt x="610452" y="0"/>
                </a:lnTo>
                <a:lnTo>
                  <a:pt x="610452" y="676101"/>
                </a:lnTo>
                <a:lnTo>
                  <a:pt x="0" y="6761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5278402" y="6060749"/>
            <a:ext cx="4584245" cy="1775749"/>
            <a:chOff x="0" y="0"/>
            <a:chExt cx="1292868" cy="5008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2868" cy="500804"/>
            </a:xfrm>
            <a:custGeom>
              <a:avLst/>
              <a:gdLst/>
              <a:ahLst/>
              <a:cxnLst/>
              <a:rect r="r" b="b" t="t" l="l"/>
              <a:pathLst>
                <a:path h="500804" w="1292868">
                  <a:moveTo>
                    <a:pt x="94573" y="0"/>
                  </a:moveTo>
                  <a:lnTo>
                    <a:pt x="1198294" y="0"/>
                  </a:lnTo>
                  <a:cubicBezTo>
                    <a:pt x="1250526" y="0"/>
                    <a:pt x="1292868" y="42342"/>
                    <a:pt x="1292868" y="94573"/>
                  </a:cubicBezTo>
                  <a:lnTo>
                    <a:pt x="1292868" y="406231"/>
                  </a:lnTo>
                  <a:cubicBezTo>
                    <a:pt x="1292868" y="431313"/>
                    <a:pt x="1282904" y="455368"/>
                    <a:pt x="1265168" y="473104"/>
                  </a:cubicBezTo>
                  <a:cubicBezTo>
                    <a:pt x="1247432" y="490840"/>
                    <a:pt x="1223377" y="500804"/>
                    <a:pt x="1198294" y="500804"/>
                  </a:cubicBezTo>
                  <a:lnTo>
                    <a:pt x="94573" y="500804"/>
                  </a:lnTo>
                  <a:cubicBezTo>
                    <a:pt x="69491" y="500804"/>
                    <a:pt x="45436" y="490840"/>
                    <a:pt x="27700" y="473104"/>
                  </a:cubicBezTo>
                  <a:cubicBezTo>
                    <a:pt x="9964" y="455368"/>
                    <a:pt x="0" y="431313"/>
                    <a:pt x="0" y="406231"/>
                  </a:cubicBezTo>
                  <a:lnTo>
                    <a:pt x="0" y="94573"/>
                  </a:lnTo>
                  <a:cubicBezTo>
                    <a:pt x="0" y="69491"/>
                    <a:pt x="9964" y="45436"/>
                    <a:pt x="27700" y="27700"/>
                  </a:cubicBezTo>
                  <a:cubicBezTo>
                    <a:pt x="45436" y="9964"/>
                    <a:pt x="69491" y="0"/>
                    <a:pt x="94573" y="0"/>
                  </a:cubicBezTo>
                  <a:close/>
                </a:path>
              </a:pathLst>
            </a:custGeom>
            <a:solidFill>
              <a:srgbClr val="C8B18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1292868" cy="510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6414156" y="6181902"/>
            <a:ext cx="395548" cy="498971"/>
          </a:xfrm>
          <a:custGeom>
            <a:avLst/>
            <a:gdLst/>
            <a:ahLst/>
            <a:cxnLst/>
            <a:rect r="r" b="b" t="t" l="l"/>
            <a:pathLst>
              <a:path h="498971" w="395548">
                <a:moveTo>
                  <a:pt x="0" y="0"/>
                </a:moveTo>
                <a:lnTo>
                  <a:pt x="395548" y="0"/>
                </a:lnTo>
                <a:lnTo>
                  <a:pt x="395548" y="498972"/>
                </a:lnTo>
                <a:lnTo>
                  <a:pt x="0" y="4989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961778" y="6650069"/>
            <a:ext cx="400765" cy="453540"/>
          </a:xfrm>
          <a:custGeom>
            <a:avLst/>
            <a:gdLst/>
            <a:ahLst/>
            <a:cxnLst/>
            <a:rect r="r" b="b" t="t" l="l"/>
            <a:pathLst>
              <a:path h="453540" w="400765">
                <a:moveTo>
                  <a:pt x="0" y="0"/>
                </a:moveTo>
                <a:lnTo>
                  <a:pt x="400765" y="0"/>
                </a:lnTo>
                <a:lnTo>
                  <a:pt x="400765" y="453540"/>
                </a:lnTo>
                <a:lnTo>
                  <a:pt x="0" y="4535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1738117">
            <a:off x="5929130" y="1991469"/>
            <a:ext cx="320777" cy="469144"/>
          </a:xfrm>
          <a:custGeom>
            <a:avLst/>
            <a:gdLst/>
            <a:ahLst/>
            <a:cxnLst/>
            <a:rect r="r" b="b" t="t" l="l"/>
            <a:pathLst>
              <a:path h="469144" w="320777">
                <a:moveTo>
                  <a:pt x="0" y="0"/>
                </a:moveTo>
                <a:lnTo>
                  <a:pt x="320777" y="0"/>
                </a:lnTo>
                <a:lnTo>
                  <a:pt x="320777" y="469145"/>
                </a:lnTo>
                <a:lnTo>
                  <a:pt x="0" y="4691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186840" y="1943137"/>
            <a:ext cx="494957" cy="149724"/>
          </a:xfrm>
          <a:custGeom>
            <a:avLst/>
            <a:gdLst/>
            <a:ahLst/>
            <a:cxnLst/>
            <a:rect r="r" b="b" t="t" l="l"/>
            <a:pathLst>
              <a:path h="149724" w="494957">
                <a:moveTo>
                  <a:pt x="0" y="0"/>
                </a:moveTo>
                <a:lnTo>
                  <a:pt x="494956" y="0"/>
                </a:lnTo>
                <a:lnTo>
                  <a:pt x="494956" y="149724"/>
                </a:lnTo>
                <a:lnTo>
                  <a:pt x="0" y="14972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6551720">
            <a:off x="8610758" y="1991469"/>
            <a:ext cx="320777" cy="469144"/>
          </a:xfrm>
          <a:custGeom>
            <a:avLst/>
            <a:gdLst/>
            <a:ahLst/>
            <a:cxnLst/>
            <a:rect r="r" b="b" t="t" l="l"/>
            <a:pathLst>
              <a:path h="469144" w="320777">
                <a:moveTo>
                  <a:pt x="0" y="0"/>
                </a:moveTo>
                <a:lnTo>
                  <a:pt x="320778" y="0"/>
                </a:lnTo>
                <a:lnTo>
                  <a:pt x="320778" y="469145"/>
                </a:lnTo>
                <a:lnTo>
                  <a:pt x="0" y="4691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>
            <a:off x="6220769" y="2876264"/>
            <a:ext cx="242709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7" id="37"/>
          <p:cNvSpPr/>
          <p:nvPr/>
        </p:nvSpPr>
        <p:spPr>
          <a:xfrm flipH="false" flipV="false" rot="5894384">
            <a:off x="7372906" y="4078788"/>
            <a:ext cx="320777" cy="469144"/>
          </a:xfrm>
          <a:custGeom>
            <a:avLst/>
            <a:gdLst/>
            <a:ahLst/>
            <a:cxnLst/>
            <a:rect r="r" b="b" t="t" l="l"/>
            <a:pathLst>
              <a:path h="469144" w="320777">
                <a:moveTo>
                  <a:pt x="0" y="0"/>
                </a:moveTo>
                <a:lnTo>
                  <a:pt x="320778" y="0"/>
                </a:lnTo>
                <a:lnTo>
                  <a:pt x="320778" y="469144"/>
                </a:lnTo>
                <a:lnTo>
                  <a:pt x="0" y="4691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 flipV="true">
            <a:off x="6559838" y="5322323"/>
            <a:ext cx="10076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8458837" y="4790171"/>
            <a:ext cx="312310" cy="625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5469135">
            <a:off x="7018792" y="6098060"/>
            <a:ext cx="320777" cy="469144"/>
          </a:xfrm>
          <a:custGeom>
            <a:avLst/>
            <a:gdLst/>
            <a:ahLst/>
            <a:cxnLst/>
            <a:rect r="r" b="b" t="t" l="l"/>
            <a:pathLst>
              <a:path h="469144" w="320777">
                <a:moveTo>
                  <a:pt x="0" y="0"/>
                </a:moveTo>
                <a:lnTo>
                  <a:pt x="320778" y="0"/>
                </a:lnTo>
                <a:lnTo>
                  <a:pt x="320778" y="469145"/>
                </a:lnTo>
                <a:lnTo>
                  <a:pt x="0" y="4691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1" id="41"/>
          <p:cNvSpPr/>
          <p:nvPr/>
        </p:nvSpPr>
        <p:spPr>
          <a:xfrm flipV="true">
            <a:off x="6094547" y="6993938"/>
            <a:ext cx="10076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8144053" y="6942369"/>
            <a:ext cx="627094" cy="625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6392957" y="7037719"/>
            <a:ext cx="429379" cy="429379"/>
          </a:xfrm>
          <a:custGeom>
            <a:avLst/>
            <a:gdLst/>
            <a:ahLst/>
            <a:cxnLst/>
            <a:rect r="r" b="b" t="t" l="l"/>
            <a:pathLst>
              <a:path h="429379" w="429379">
                <a:moveTo>
                  <a:pt x="0" y="0"/>
                </a:moveTo>
                <a:lnTo>
                  <a:pt x="429379" y="0"/>
                </a:lnTo>
                <a:lnTo>
                  <a:pt x="429379" y="429379"/>
                </a:lnTo>
                <a:lnTo>
                  <a:pt x="0" y="42937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6246812" y="7491408"/>
            <a:ext cx="784004" cy="25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"/>
              </a:lnSpc>
            </a:pPr>
            <a:r>
              <a:rPr lang="en-US" sz="85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Weather forecast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-2439323">
            <a:off x="6905737" y="7423707"/>
            <a:ext cx="333984" cy="241721"/>
          </a:xfrm>
          <a:custGeom>
            <a:avLst/>
            <a:gdLst/>
            <a:ahLst/>
            <a:cxnLst/>
            <a:rect r="r" b="b" t="t" l="l"/>
            <a:pathLst>
              <a:path h="241721" w="333984">
                <a:moveTo>
                  <a:pt x="0" y="0"/>
                </a:moveTo>
                <a:lnTo>
                  <a:pt x="333984" y="0"/>
                </a:lnTo>
                <a:lnTo>
                  <a:pt x="333984" y="241721"/>
                </a:lnTo>
                <a:lnTo>
                  <a:pt x="0" y="2417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8426809" y="3072990"/>
            <a:ext cx="1301478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re-Identify the Pest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904965" y="4971196"/>
            <a:ext cx="693481" cy="33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 the</a:t>
            </a:r>
          </a:p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disease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519935" y="7143021"/>
            <a:ext cx="1284451" cy="33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 Actual Harvest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0391296" y="5123382"/>
            <a:ext cx="703215" cy="655748"/>
          </a:xfrm>
          <a:custGeom>
            <a:avLst/>
            <a:gdLst/>
            <a:ahLst/>
            <a:cxnLst/>
            <a:rect r="r" b="b" t="t" l="l"/>
            <a:pathLst>
              <a:path h="655748" w="703215">
                <a:moveTo>
                  <a:pt x="0" y="0"/>
                </a:moveTo>
                <a:lnTo>
                  <a:pt x="703215" y="0"/>
                </a:lnTo>
                <a:lnTo>
                  <a:pt x="703215" y="655748"/>
                </a:lnTo>
                <a:lnTo>
                  <a:pt x="0" y="65574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1597104" y="1242927"/>
            <a:ext cx="3643208" cy="9044073"/>
            <a:chOff x="0" y="0"/>
            <a:chExt cx="1027473" cy="255064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027473" cy="2550647"/>
            </a:xfrm>
            <a:custGeom>
              <a:avLst/>
              <a:gdLst/>
              <a:ahLst/>
              <a:cxnLst/>
              <a:rect r="r" b="b" t="t" l="l"/>
              <a:pathLst>
                <a:path h="2550647" w="1027473">
                  <a:moveTo>
                    <a:pt x="0" y="0"/>
                  </a:moveTo>
                  <a:lnTo>
                    <a:pt x="1027473" y="0"/>
                  </a:lnTo>
                  <a:lnTo>
                    <a:pt x="1027473" y="2550647"/>
                  </a:lnTo>
                  <a:lnTo>
                    <a:pt x="0" y="2550647"/>
                  </a:lnTo>
                  <a:close/>
                </a:path>
              </a:pathLst>
            </a:custGeom>
            <a:solidFill>
              <a:srgbClr val="EDF6F6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"/>
              <a:ext cx="1027473" cy="2560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1684666" y="5363311"/>
            <a:ext cx="689517" cy="689517"/>
          </a:xfrm>
          <a:custGeom>
            <a:avLst/>
            <a:gdLst/>
            <a:ahLst/>
            <a:cxnLst/>
            <a:rect r="r" b="b" t="t" l="l"/>
            <a:pathLst>
              <a:path h="689517" w="689517">
                <a:moveTo>
                  <a:pt x="0" y="0"/>
                </a:moveTo>
                <a:lnTo>
                  <a:pt x="689517" y="0"/>
                </a:lnTo>
                <a:lnTo>
                  <a:pt x="689517" y="689517"/>
                </a:lnTo>
                <a:lnTo>
                  <a:pt x="0" y="689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1873913" y="5503450"/>
            <a:ext cx="311022" cy="409240"/>
          </a:xfrm>
          <a:custGeom>
            <a:avLst/>
            <a:gdLst/>
            <a:ahLst/>
            <a:cxnLst/>
            <a:rect r="r" b="b" t="t" l="l"/>
            <a:pathLst>
              <a:path h="409240" w="311022">
                <a:moveTo>
                  <a:pt x="0" y="0"/>
                </a:moveTo>
                <a:lnTo>
                  <a:pt x="311022" y="0"/>
                </a:lnTo>
                <a:lnTo>
                  <a:pt x="311022" y="409239"/>
                </a:lnTo>
                <a:lnTo>
                  <a:pt x="0" y="4092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11855796" y="6330283"/>
            <a:ext cx="3167047" cy="1368255"/>
            <a:chOff x="0" y="0"/>
            <a:chExt cx="893184" cy="38588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93184" cy="385881"/>
            </a:xfrm>
            <a:custGeom>
              <a:avLst/>
              <a:gdLst/>
              <a:ahLst/>
              <a:cxnLst/>
              <a:rect r="r" b="b" t="t" l="l"/>
              <a:pathLst>
                <a:path h="385881" w="893184">
                  <a:moveTo>
                    <a:pt x="88003" y="0"/>
                  </a:moveTo>
                  <a:lnTo>
                    <a:pt x="805181" y="0"/>
                  </a:lnTo>
                  <a:cubicBezTo>
                    <a:pt x="853783" y="0"/>
                    <a:pt x="893184" y="39400"/>
                    <a:pt x="893184" y="88003"/>
                  </a:cubicBezTo>
                  <a:lnTo>
                    <a:pt x="893184" y="297878"/>
                  </a:lnTo>
                  <a:cubicBezTo>
                    <a:pt x="893184" y="346481"/>
                    <a:pt x="853783" y="385881"/>
                    <a:pt x="805181" y="385881"/>
                  </a:cubicBezTo>
                  <a:lnTo>
                    <a:pt x="88003" y="385881"/>
                  </a:lnTo>
                  <a:cubicBezTo>
                    <a:pt x="39400" y="385881"/>
                    <a:pt x="0" y="346481"/>
                    <a:pt x="0" y="297878"/>
                  </a:cubicBezTo>
                  <a:lnTo>
                    <a:pt x="0" y="88003"/>
                  </a:lnTo>
                  <a:cubicBezTo>
                    <a:pt x="0" y="39400"/>
                    <a:pt x="39400" y="0"/>
                    <a:pt x="88003" y="0"/>
                  </a:cubicBezTo>
                  <a:close/>
                </a:path>
              </a:pathLst>
            </a:custGeom>
            <a:solidFill>
              <a:srgbClr val="C8B18C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"/>
              <a:ext cx="893184" cy="39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2189375" y="6993501"/>
            <a:ext cx="814001" cy="24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"/>
              </a:lnSpc>
            </a:pPr>
            <a:r>
              <a:rPr lang="en-US" sz="78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Best Fertiliser combination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3357266" y="7014411"/>
            <a:ext cx="318112" cy="413133"/>
          </a:xfrm>
          <a:custGeom>
            <a:avLst/>
            <a:gdLst/>
            <a:ahLst/>
            <a:cxnLst/>
            <a:rect r="r" b="b" t="t" l="l"/>
            <a:pathLst>
              <a:path h="413133" w="318112">
                <a:moveTo>
                  <a:pt x="0" y="0"/>
                </a:moveTo>
                <a:lnTo>
                  <a:pt x="318112" y="0"/>
                </a:lnTo>
                <a:lnTo>
                  <a:pt x="318112" y="413133"/>
                </a:lnTo>
                <a:lnTo>
                  <a:pt x="0" y="4131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1855796" y="1601629"/>
            <a:ext cx="3167047" cy="1544502"/>
            <a:chOff x="0" y="0"/>
            <a:chExt cx="4222729" cy="2059335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234996"/>
              <a:ext cx="4222729" cy="1824340"/>
              <a:chOff x="0" y="0"/>
              <a:chExt cx="893184" cy="38588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93184" cy="385881"/>
              </a:xfrm>
              <a:custGeom>
                <a:avLst/>
                <a:gdLst/>
                <a:ahLst/>
                <a:cxnLst/>
                <a:rect r="r" b="b" t="t" l="l"/>
                <a:pathLst>
                  <a:path h="385881" w="893184">
                    <a:moveTo>
                      <a:pt x="115570" y="0"/>
                    </a:moveTo>
                    <a:lnTo>
                      <a:pt x="777613" y="0"/>
                    </a:lnTo>
                    <a:cubicBezTo>
                      <a:pt x="841441" y="0"/>
                      <a:pt x="893184" y="51743"/>
                      <a:pt x="893184" y="115570"/>
                    </a:cubicBezTo>
                    <a:lnTo>
                      <a:pt x="893184" y="270311"/>
                    </a:lnTo>
                    <a:cubicBezTo>
                      <a:pt x="893184" y="334138"/>
                      <a:pt x="841441" y="385881"/>
                      <a:pt x="777613" y="385881"/>
                    </a:cubicBezTo>
                    <a:lnTo>
                      <a:pt x="115570" y="385881"/>
                    </a:lnTo>
                    <a:cubicBezTo>
                      <a:pt x="51743" y="385881"/>
                      <a:pt x="0" y="334138"/>
                      <a:pt x="0" y="270311"/>
                    </a:cubicBezTo>
                    <a:lnTo>
                      <a:pt x="0" y="115570"/>
                    </a:lnTo>
                    <a:cubicBezTo>
                      <a:pt x="0" y="51743"/>
                      <a:pt x="51743" y="0"/>
                      <a:pt x="115570" y="0"/>
                    </a:cubicBezTo>
                    <a:close/>
                  </a:path>
                </a:pathLst>
              </a:custGeom>
              <a:solidFill>
                <a:srgbClr val="43D1A1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9525"/>
                <a:ext cx="893184" cy="3763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9"/>
                  </a:lnSpc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0">
              <a:off x="676840" y="547645"/>
              <a:ext cx="444109" cy="456561"/>
            </a:xfrm>
            <a:custGeom>
              <a:avLst/>
              <a:gdLst/>
              <a:ahLst/>
              <a:cxnLst/>
              <a:rect r="r" b="b" t="t" l="l"/>
              <a:pathLst>
                <a:path h="456561" w="444109">
                  <a:moveTo>
                    <a:pt x="0" y="0"/>
                  </a:moveTo>
                  <a:lnTo>
                    <a:pt x="444109" y="0"/>
                  </a:lnTo>
                  <a:lnTo>
                    <a:pt x="444109" y="456561"/>
                  </a:lnTo>
                  <a:lnTo>
                    <a:pt x="0" y="45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3112396" y="547645"/>
              <a:ext cx="551922" cy="529845"/>
            </a:xfrm>
            <a:custGeom>
              <a:avLst/>
              <a:gdLst/>
              <a:ahLst/>
              <a:cxnLst/>
              <a:rect r="r" b="b" t="t" l="l"/>
              <a:pathLst>
                <a:path h="529845" w="551922">
                  <a:moveTo>
                    <a:pt x="0" y="0"/>
                  </a:moveTo>
                  <a:lnTo>
                    <a:pt x="551922" y="0"/>
                  </a:lnTo>
                  <a:lnTo>
                    <a:pt x="551922" y="529845"/>
                  </a:lnTo>
                  <a:lnTo>
                    <a:pt x="0" y="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865904" y="990874"/>
              <a:ext cx="394797" cy="512723"/>
            </a:xfrm>
            <a:custGeom>
              <a:avLst/>
              <a:gdLst/>
              <a:ahLst/>
              <a:cxnLst/>
              <a:rect r="r" b="b" t="t" l="l"/>
              <a:pathLst>
                <a:path h="512723" w="394797">
                  <a:moveTo>
                    <a:pt x="0" y="0"/>
                  </a:moveTo>
                  <a:lnTo>
                    <a:pt x="394797" y="0"/>
                  </a:lnTo>
                  <a:lnTo>
                    <a:pt x="394797" y="512723"/>
                  </a:lnTo>
                  <a:lnTo>
                    <a:pt x="0" y="512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7" id="67"/>
            <p:cNvSpPr txBox="true"/>
            <p:nvPr/>
          </p:nvSpPr>
          <p:spPr>
            <a:xfrm rot="0">
              <a:off x="2890385" y="1058440"/>
              <a:ext cx="995943" cy="17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Translation API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504363" y="1101675"/>
              <a:ext cx="789063" cy="348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Augmented </a:t>
              </a:r>
            </a:p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Reality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1755301" y="1571529"/>
              <a:ext cx="618439" cy="17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3"/>
                </a:lnSpc>
              </a:pPr>
              <a:r>
                <a:rPr lang="en-US" sz="788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Solutions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1521884" y="-9525"/>
              <a:ext cx="1249431" cy="211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70"/>
                </a:lnSpc>
              </a:pPr>
              <a:r>
                <a:rPr lang="en-US" sz="105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Pest Solutions</a:t>
              </a:r>
            </a:p>
          </p:txBody>
        </p:sp>
        <p:sp>
          <p:nvSpPr>
            <p:cNvPr name="Freeform 71" id="71"/>
            <p:cNvSpPr/>
            <p:nvPr/>
          </p:nvSpPr>
          <p:spPr>
            <a:xfrm flipH="false" flipV="false" rot="-1558825">
              <a:off x="2389289" y="776614"/>
              <a:ext cx="528435" cy="159852"/>
            </a:xfrm>
            <a:custGeom>
              <a:avLst/>
              <a:gdLst/>
              <a:ahLst/>
              <a:cxnLst/>
              <a:rect r="r" b="b" t="t" l="l"/>
              <a:pathLst>
                <a:path h="159852" w="528435">
                  <a:moveTo>
                    <a:pt x="0" y="0"/>
                  </a:moveTo>
                  <a:lnTo>
                    <a:pt x="528435" y="0"/>
                  </a:lnTo>
                  <a:lnTo>
                    <a:pt x="528435" y="159852"/>
                  </a:lnTo>
                  <a:lnTo>
                    <a:pt x="0" y="15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-9492148">
              <a:off x="1257667" y="835120"/>
              <a:ext cx="528435" cy="159852"/>
            </a:xfrm>
            <a:custGeom>
              <a:avLst/>
              <a:gdLst/>
              <a:ahLst/>
              <a:cxnLst/>
              <a:rect r="r" b="b" t="t" l="l"/>
              <a:pathLst>
                <a:path h="159852" w="528435">
                  <a:moveTo>
                    <a:pt x="0" y="0"/>
                  </a:moveTo>
                  <a:lnTo>
                    <a:pt x="528435" y="0"/>
                  </a:lnTo>
                  <a:lnTo>
                    <a:pt x="528435" y="159851"/>
                  </a:lnTo>
                  <a:lnTo>
                    <a:pt x="0" y="159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1895073" y="3492443"/>
            <a:ext cx="3167047" cy="1368255"/>
            <a:chOff x="0" y="0"/>
            <a:chExt cx="893184" cy="385881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93184" cy="385881"/>
            </a:xfrm>
            <a:custGeom>
              <a:avLst/>
              <a:gdLst/>
              <a:ahLst/>
              <a:cxnLst/>
              <a:rect r="r" b="b" t="t" l="l"/>
              <a:pathLst>
                <a:path h="385881" w="893184">
                  <a:moveTo>
                    <a:pt x="88003" y="0"/>
                  </a:moveTo>
                  <a:lnTo>
                    <a:pt x="805181" y="0"/>
                  </a:lnTo>
                  <a:cubicBezTo>
                    <a:pt x="853783" y="0"/>
                    <a:pt x="893184" y="39400"/>
                    <a:pt x="893184" y="88003"/>
                  </a:cubicBezTo>
                  <a:lnTo>
                    <a:pt x="893184" y="297878"/>
                  </a:lnTo>
                  <a:cubicBezTo>
                    <a:pt x="893184" y="346481"/>
                    <a:pt x="853783" y="385881"/>
                    <a:pt x="805181" y="385881"/>
                  </a:cubicBezTo>
                  <a:lnTo>
                    <a:pt x="88003" y="385881"/>
                  </a:lnTo>
                  <a:cubicBezTo>
                    <a:pt x="39400" y="385881"/>
                    <a:pt x="0" y="346481"/>
                    <a:pt x="0" y="297878"/>
                  </a:cubicBezTo>
                  <a:lnTo>
                    <a:pt x="0" y="88003"/>
                  </a:lnTo>
                  <a:cubicBezTo>
                    <a:pt x="0" y="39400"/>
                    <a:pt x="39400" y="0"/>
                    <a:pt x="88003" y="0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9525"/>
              <a:ext cx="893184" cy="39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Freeform 76" id="76"/>
          <p:cNvSpPr/>
          <p:nvPr/>
        </p:nvSpPr>
        <p:spPr>
          <a:xfrm flipH="false" flipV="false" rot="0">
            <a:off x="13319540" y="4261830"/>
            <a:ext cx="318112" cy="413133"/>
          </a:xfrm>
          <a:custGeom>
            <a:avLst/>
            <a:gdLst/>
            <a:ahLst/>
            <a:cxnLst/>
            <a:rect r="r" b="b" t="t" l="l"/>
            <a:pathLst>
              <a:path h="413133" w="318112">
                <a:moveTo>
                  <a:pt x="0" y="0"/>
                </a:moveTo>
                <a:lnTo>
                  <a:pt x="318112" y="0"/>
                </a:lnTo>
                <a:lnTo>
                  <a:pt x="318112" y="413133"/>
                </a:lnTo>
                <a:lnTo>
                  <a:pt x="0" y="4131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2172402" y="3673323"/>
            <a:ext cx="379794" cy="379794"/>
          </a:xfrm>
          <a:custGeom>
            <a:avLst/>
            <a:gdLst/>
            <a:ahLst/>
            <a:cxnLst/>
            <a:rect r="r" b="b" t="t" l="l"/>
            <a:pathLst>
              <a:path h="379794" w="379794">
                <a:moveTo>
                  <a:pt x="0" y="0"/>
                </a:moveTo>
                <a:lnTo>
                  <a:pt x="379794" y="0"/>
                </a:lnTo>
                <a:lnTo>
                  <a:pt x="379794" y="379794"/>
                </a:lnTo>
                <a:lnTo>
                  <a:pt x="0" y="379794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4263355" y="3640869"/>
            <a:ext cx="434516" cy="412247"/>
          </a:xfrm>
          <a:custGeom>
            <a:avLst/>
            <a:gdLst/>
            <a:ahLst/>
            <a:cxnLst/>
            <a:rect r="r" b="b" t="t" l="l"/>
            <a:pathLst>
              <a:path h="412247" w="434516">
                <a:moveTo>
                  <a:pt x="0" y="0"/>
                </a:moveTo>
                <a:lnTo>
                  <a:pt x="434516" y="0"/>
                </a:lnTo>
                <a:lnTo>
                  <a:pt x="434516" y="412248"/>
                </a:lnTo>
                <a:lnTo>
                  <a:pt x="0" y="41224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11947192" y="4092868"/>
            <a:ext cx="1005214" cy="24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"/>
              </a:lnSpc>
              <a:spcBef>
                <a:spcPct val="0"/>
              </a:spcBef>
            </a:pPr>
            <a:r>
              <a:rPr lang="en-US" sz="78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Object Detection using Yolo</a:t>
            </a:r>
          </a:p>
        </p:txBody>
      </p:sp>
      <p:sp>
        <p:nvSpPr>
          <p:cNvPr name="Freeform 80" id="80"/>
          <p:cNvSpPr/>
          <p:nvPr/>
        </p:nvSpPr>
        <p:spPr>
          <a:xfrm flipH="false" flipV="false" rot="-1558825">
            <a:off x="13729611" y="4299892"/>
            <a:ext cx="396326" cy="119889"/>
          </a:xfrm>
          <a:custGeom>
            <a:avLst/>
            <a:gdLst/>
            <a:ahLst/>
            <a:cxnLst/>
            <a:rect r="r" b="b" t="t" l="l"/>
            <a:pathLst>
              <a:path h="119889" w="396326">
                <a:moveTo>
                  <a:pt x="0" y="0"/>
                </a:moveTo>
                <a:lnTo>
                  <a:pt x="396326" y="0"/>
                </a:lnTo>
                <a:lnTo>
                  <a:pt x="396326" y="119888"/>
                </a:lnTo>
                <a:lnTo>
                  <a:pt x="0" y="11988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-9205709">
            <a:off x="12831606" y="4319583"/>
            <a:ext cx="396326" cy="119889"/>
          </a:xfrm>
          <a:custGeom>
            <a:avLst/>
            <a:gdLst/>
            <a:ahLst/>
            <a:cxnLst/>
            <a:rect r="r" b="b" t="t" l="l"/>
            <a:pathLst>
              <a:path h="119889" w="396326">
                <a:moveTo>
                  <a:pt x="0" y="0"/>
                </a:moveTo>
                <a:lnTo>
                  <a:pt x="396326" y="0"/>
                </a:lnTo>
                <a:lnTo>
                  <a:pt x="396326" y="119889"/>
                </a:lnTo>
                <a:lnTo>
                  <a:pt x="0" y="11988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-9205709">
            <a:off x="12836116" y="7303287"/>
            <a:ext cx="396326" cy="119889"/>
          </a:xfrm>
          <a:custGeom>
            <a:avLst/>
            <a:gdLst/>
            <a:ahLst/>
            <a:cxnLst/>
            <a:rect r="r" b="b" t="t" l="l"/>
            <a:pathLst>
              <a:path h="119889" w="396326">
                <a:moveTo>
                  <a:pt x="0" y="0"/>
                </a:moveTo>
                <a:lnTo>
                  <a:pt x="396326" y="0"/>
                </a:lnTo>
                <a:lnTo>
                  <a:pt x="396326" y="119889"/>
                </a:lnTo>
                <a:lnTo>
                  <a:pt x="0" y="11988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-2189234">
            <a:off x="13775396" y="7360486"/>
            <a:ext cx="396326" cy="119889"/>
          </a:xfrm>
          <a:custGeom>
            <a:avLst/>
            <a:gdLst/>
            <a:ahLst/>
            <a:cxnLst/>
            <a:rect r="r" b="b" t="t" l="l"/>
            <a:pathLst>
              <a:path h="119889" w="396326">
                <a:moveTo>
                  <a:pt x="0" y="0"/>
                </a:moveTo>
                <a:lnTo>
                  <a:pt x="396327" y="0"/>
                </a:lnTo>
                <a:lnTo>
                  <a:pt x="396327" y="119889"/>
                </a:lnTo>
                <a:lnTo>
                  <a:pt x="0" y="11988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4" id="84"/>
          <p:cNvSpPr txBox="true"/>
          <p:nvPr/>
        </p:nvSpPr>
        <p:spPr>
          <a:xfrm rot="0">
            <a:off x="1756132" y="5450372"/>
            <a:ext cx="985378" cy="1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"/>
              </a:lnSpc>
            </a:pPr>
            <a:r>
              <a:rPr lang="en-US" sz="10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Farmer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3548699" y="6152463"/>
            <a:ext cx="985378" cy="1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"/>
              </a:lnSpc>
            </a:pPr>
            <a:r>
              <a:rPr lang="en-US" sz="10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Ino Agri App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0242826" y="5934178"/>
            <a:ext cx="1116612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Identified  Model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2567004" y="6169529"/>
            <a:ext cx="1898637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Predicted Actual Havest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11932799" y="8348995"/>
            <a:ext cx="3167047" cy="1368255"/>
            <a:chOff x="0" y="0"/>
            <a:chExt cx="893184" cy="385881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893184" cy="385881"/>
            </a:xfrm>
            <a:custGeom>
              <a:avLst/>
              <a:gdLst/>
              <a:ahLst/>
              <a:cxnLst/>
              <a:rect r="r" b="b" t="t" l="l"/>
              <a:pathLst>
                <a:path h="385881" w="893184">
                  <a:moveTo>
                    <a:pt x="88003" y="0"/>
                  </a:moveTo>
                  <a:lnTo>
                    <a:pt x="805181" y="0"/>
                  </a:lnTo>
                  <a:cubicBezTo>
                    <a:pt x="853783" y="0"/>
                    <a:pt x="893184" y="39400"/>
                    <a:pt x="893184" y="88003"/>
                  </a:cubicBezTo>
                  <a:lnTo>
                    <a:pt x="893184" y="297878"/>
                  </a:lnTo>
                  <a:cubicBezTo>
                    <a:pt x="893184" y="346481"/>
                    <a:pt x="853783" y="385881"/>
                    <a:pt x="805181" y="385881"/>
                  </a:cubicBezTo>
                  <a:lnTo>
                    <a:pt x="88003" y="385881"/>
                  </a:lnTo>
                  <a:cubicBezTo>
                    <a:pt x="39400" y="385881"/>
                    <a:pt x="0" y="346481"/>
                    <a:pt x="0" y="297878"/>
                  </a:cubicBezTo>
                  <a:lnTo>
                    <a:pt x="0" y="88003"/>
                  </a:lnTo>
                  <a:cubicBezTo>
                    <a:pt x="0" y="39400"/>
                    <a:pt x="39400" y="0"/>
                    <a:pt x="88003" y="0"/>
                  </a:cubicBezTo>
                  <a:close/>
                </a:path>
              </a:pathLst>
            </a:custGeom>
            <a:solidFill>
              <a:srgbClr val="F1D276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9525"/>
              <a:ext cx="893184" cy="395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59"/>
                </a:lnSpc>
              </a:pPr>
            </a:p>
          </p:txBody>
        </p:sp>
      </p:grpSp>
      <p:sp>
        <p:nvSpPr>
          <p:cNvPr name="AutoShape 91" id="91"/>
          <p:cNvSpPr/>
          <p:nvPr/>
        </p:nvSpPr>
        <p:spPr>
          <a:xfrm flipV="true">
            <a:off x="4538412" y="2549043"/>
            <a:ext cx="739991" cy="114560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2" id="92"/>
          <p:cNvSpPr/>
          <p:nvPr/>
        </p:nvSpPr>
        <p:spPr>
          <a:xfrm>
            <a:off x="4534077" y="3855159"/>
            <a:ext cx="764689" cy="93860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3" id="93"/>
          <p:cNvSpPr/>
          <p:nvPr/>
        </p:nvSpPr>
        <p:spPr>
          <a:xfrm flipH="true" flipV="true">
            <a:off x="3725146" y="4039353"/>
            <a:ext cx="316241" cy="113669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4" id="94"/>
          <p:cNvSpPr/>
          <p:nvPr/>
        </p:nvSpPr>
        <p:spPr>
          <a:xfrm>
            <a:off x="4534077" y="6230808"/>
            <a:ext cx="744326" cy="71781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5" id="95"/>
          <p:cNvSpPr/>
          <p:nvPr/>
        </p:nvSpPr>
        <p:spPr>
          <a:xfrm flipH="false" flipV="false" rot="0">
            <a:off x="5914467" y="8273803"/>
            <a:ext cx="626680" cy="436941"/>
          </a:xfrm>
          <a:custGeom>
            <a:avLst/>
            <a:gdLst/>
            <a:ahLst/>
            <a:cxnLst/>
            <a:rect r="r" b="b" t="t" l="l"/>
            <a:pathLst>
              <a:path h="436941" w="626680">
                <a:moveTo>
                  <a:pt x="0" y="0"/>
                </a:moveTo>
                <a:lnTo>
                  <a:pt x="626681" y="0"/>
                </a:lnTo>
                <a:lnTo>
                  <a:pt x="626681" y="436940"/>
                </a:lnTo>
                <a:lnTo>
                  <a:pt x="0" y="436940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7026188" y="8249287"/>
            <a:ext cx="598811" cy="509534"/>
          </a:xfrm>
          <a:custGeom>
            <a:avLst/>
            <a:gdLst/>
            <a:ahLst/>
            <a:cxnLst/>
            <a:rect r="r" b="b" t="t" l="l"/>
            <a:pathLst>
              <a:path h="509534" w="598811">
                <a:moveTo>
                  <a:pt x="0" y="0"/>
                </a:moveTo>
                <a:lnTo>
                  <a:pt x="598811" y="0"/>
                </a:lnTo>
                <a:lnTo>
                  <a:pt x="598811" y="509535"/>
                </a:lnTo>
                <a:lnTo>
                  <a:pt x="0" y="509535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7" id="97"/>
          <p:cNvSpPr txBox="true"/>
          <p:nvPr/>
        </p:nvSpPr>
        <p:spPr>
          <a:xfrm rot="0">
            <a:off x="8056519" y="8693771"/>
            <a:ext cx="799318" cy="31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Fungicide and Others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6744302" y="8790397"/>
            <a:ext cx="1162583" cy="15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Fertilizer cost</a:t>
            </a:r>
          </a:p>
        </p:txBody>
      </p:sp>
      <p:sp>
        <p:nvSpPr>
          <p:cNvPr name="Freeform 99" id="99"/>
          <p:cNvSpPr/>
          <p:nvPr/>
        </p:nvSpPr>
        <p:spPr>
          <a:xfrm flipH="false" flipV="false" rot="0">
            <a:off x="7063442" y="9124615"/>
            <a:ext cx="361860" cy="361860"/>
          </a:xfrm>
          <a:custGeom>
            <a:avLst/>
            <a:gdLst/>
            <a:ahLst/>
            <a:cxnLst/>
            <a:rect r="r" b="b" t="t" l="l"/>
            <a:pathLst>
              <a:path h="361860" w="361860">
                <a:moveTo>
                  <a:pt x="0" y="0"/>
                </a:moveTo>
                <a:lnTo>
                  <a:pt x="361860" y="0"/>
                </a:lnTo>
                <a:lnTo>
                  <a:pt x="361860" y="361860"/>
                </a:lnTo>
                <a:lnTo>
                  <a:pt x="0" y="3618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0" id="100"/>
          <p:cNvSpPr txBox="true"/>
          <p:nvPr/>
        </p:nvSpPr>
        <p:spPr>
          <a:xfrm rot="0">
            <a:off x="6541148" y="9504951"/>
            <a:ext cx="1488384" cy="29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"/>
              </a:lnSpc>
            </a:pPr>
            <a:r>
              <a:rPr lang="en-US" sz="8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algorithm </a:t>
            </a:r>
          </a:p>
        </p:txBody>
      </p:sp>
      <p:sp>
        <p:nvSpPr>
          <p:cNvPr name="Freeform 101" id="101"/>
          <p:cNvSpPr/>
          <p:nvPr/>
        </p:nvSpPr>
        <p:spPr>
          <a:xfrm flipH="false" flipV="false" rot="-218242">
            <a:off x="6468389" y="9277472"/>
            <a:ext cx="333984" cy="241721"/>
          </a:xfrm>
          <a:custGeom>
            <a:avLst/>
            <a:gdLst/>
            <a:ahLst/>
            <a:cxnLst/>
            <a:rect r="r" b="b" t="t" l="l"/>
            <a:pathLst>
              <a:path h="241721" w="333984">
                <a:moveTo>
                  <a:pt x="0" y="0"/>
                </a:moveTo>
                <a:lnTo>
                  <a:pt x="333984" y="0"/>
                </a:lnTo>
                <a:lnTo>
                  <a:pt x="333984" y="241721"/>
                </a:lnTo>
                <a:lnTo>
                  <a:pt x="0" y="2417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2" id="102"/>
          <p:cNvSpPr/>
          <p:nvPr/>
        </p:nvSpPr>
        <p:spPr>
          <a:xfrm flipH="false" flipV="false" rot="-8560845">
            <a:off x="7800251" y="8839609"/>
            <a:ext cx="320777" cy="469144"/>
          </a:xfrm>
          <a:custGeom>
            <a:avLst/>
            <a:gdLst/>
            <a:ahLst/>
            <a:cxnLst/>
            <a:rect r="r" b="b" t="t" l="l"/>
            <a:pathLst>
              <a:path h="469144" w="320777">
                <a:moveTo>
                  <a:pt x="0" y="0"/>
                </a:moveTo>
                <a:lnTo>
                  <a:pt x="320777" y="0"/>
                </a:lnTo>
                <a:lnTo>
                  <a:pt x="320777" y="469145"/>
                </a:lnTo>
                <a:lnTo>
                  <a:pt x="0" y="4691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3" id="103"/>
          <p:cNvSpPr/>
          <p:nvPr/>
        </p:nvSpPr>
        <p:spPr>
          <a:xfrm flipH="false" flipV="false" rot="0">
            <a:off x="8995602" y="8881388"/>
            <a:ext cx="333117" cy="376984"/>
          </a:xfrm>
          <a:custGeom>
            <a:avLst/>
            <a:gdLst/>
            <a:ahLst/>
            <a:cxnLst/>
            <a:rect r="r" b="b" t="t" l="l"/>
            <a:pathLst>
              <a:path h="376984" w="333117">
                <a:moveTo>
                  <a:pt x="0" y="0"/>
                </a:moveTo>
                <a:lnTo>
                  <a:pt x="333117" y="0"/>
                </a:lnTo>
                <a:lnTo>
                  <a:pt x="333117" y="376984"/>
                </a:lnTo>
                <a:lnTo>
                  <a:pt x="0" y="3769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4" id="104"/>
          <p:cNvSpPr/>
          <p:nvPr/>
        </p:nvSpPr>
        <p:spPr>
          <a:xfrm flipV="true">
            <a:off x="7813950" y="9492316"/>
            <a:ext cx="10076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5" id="105"/>
          <p:cNvSpPr/>
          <p:nvPr/>
        </p:nvSpPr>
        <p:spPr>
          <a:xfrm>
            <a:off x="3947840" y="7878471"/>
            <a:ext cx="1330563" cy="118327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6" id="106"/>
          <p:cNvSpPr/>
          <p:nvPr/>
        </p:nvSpPr>
        <p:spPr>
          <a:xfrm>
            <a:off x="9538245" y="3233744"/>
            <a:ext cx="1204658" cy="188963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7" id="107"/>
          <p:cNvSpPr/>
          <p:nvPr/>
        </p:nvSpPr>
        <p:spPr>
          <a:xfrm>
            <a:off x="9598446" y="5145294"/>
            <a:ext cx="792850" cy="30596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8" id="108"/>
          <p:cNvSpPr/>
          <p:nvPr/>
        </p:nvSpPr>
        <p:spPr>
          <a:xfrm flipV="true">
            <a:off x="9538245" y="6019317"/>
            <a:ext cx="704581" cy="59777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9" id="109"/>
          <p:cNvSpPr/>
          <p:nvPr/>
        </p:nvSpPr>
        <p:spPr>
          <a:xfrm flipV="true">
            <a:off x="9328719" y="6152463"/>
            <a:ext cx="1217234" cy="291741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0" id="110"/>
          <p:cNvSpPr/>
          <p:nvPr/>
        </p:nvSpPr>
        <p:spPr>
          <a:xfrm flipH="true" flipV="true">
            <a:off x="11855796" y="2373880"/>
            <a:ext cx="173628" cy="2989432"/>
          </a:xfrm>
          <a:prstGeom prst="line">
            <a:avLst/>
          </a:prstGeom>
          <a:ln cap="flat" w="28575">
            <a:solidFill>
              <a:srgbClr val="43D1A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1" id="111"/>
          <p:cNvSpPr/>
          <p:nvPr/>
        </p:nvSpPr>
        <p:spPr>
          <a:xfrm flipV="true">
            <a:off x="12374183" y="4860698"/>
            <a:ext cx="1104414" cy="847372"/>
          </a:xfrm>
          <a:prstGeom prst="line">
            <a:avLst/>
          </a:prstGeom>
          <a:ln cap="flat" w="28575">
            <a:solidFill>
              <a:srgbClr val="40D4E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2" id="112"/>
          <p:cNvSpPr/>
          <p:nvPr/>
        </p:nvSpPr>
        <p:spPr>
          <a:xfrm>
            <a:off x="12374183" y="5865566"/>
            <a:ext cx="1142140" cy="313489"/>
          </a:xfrm>
          <a:prstGeom prst="line">
            <a:avLst/>
          </a:prstGeom>
          <a:ln cap="flat" w="28575">
            <a:solidFill>
              <a:srgbClr val="C8B18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3" id="113"/>
          <p:cNvSpPr/>
          <p:nvPr/>
        </p:nvSpPr>
        <p:spPr>
          <a:xfrm flipH="true">
            <a:off x="11932799" y="6052828"/>
            <a:ext cx="96625" cy="2980295"/>
          </a:xfrm>
          <a:prstGeom prst="line">
            <a:avLst/>
          </a:prstGeom>
          <a:ln cap="flat" w="28575">
            <a:solidFill>
              <a:srgbClr val="F8DF8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4" id="114"/>
          <p:cNvSpPr/>
          <p:nvPr/>
        </p:nvSpPr>
        <p:spPr>
          <a:xfrm flipH="false" flipV="false" rot="0">
            <a:off x="11238825" y="5420031"/>
            <a:ext cx="445841" cy="317662"/>
          </a:xfrm>
          <a:custGeom>
            <a:avLst/>
            <a:gdLst/>
            <a:ahLst/>
            <a:cxnLst/>
            <a:rect r="r" b="b" t="t" l="l"/>
            <a:pathLst>
              <a:path h="317662" w="445841">
                <a:moveTo>
                  <a:pt x="0" y="0"/>
                </a:moveTo>
                <a:lnTo>
                  <a:pt x="445841" y="0"/>
                </a:lnTo>
                <a:lnTo>
                  <a:pt x="445841" y="317661"/>
                </a:lnTo>
                <a:lnTo>
                  <a:pt x="0" y="317661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5" id="115"/>
          <p:cNvSpPr/>
          <p:nvPr/>
        </p:nvSpPr>
        <p:spPr>
          <a:xfrm flipH="false" flipV="false" rot="0">
            <a:off x="13422755" y="9094517"/>
            <a:ext cx="318112" cy="413133"/>
          </a:xfrm>
          <a:custGeom>
            <a:avLst/>
            <a:gdLst/>
            <a:ahLst/>
            <a:cxnLst/>
            <a:rect r="r" b="b" t="t" l="l"/>
            <a:pathLst>
              <a:path h="413133" w="318112">
                <a:moveTo>
                  <a:pt x="0" y="0"/>
                </a:moveTo>
                <a:lnTo>
                  <a:pt x="318112" y="0"/>
                </a:lnTo>
                <a:lnTo>
                  <a:pt x="318112" y="413133"/>
                </a:lnTo>
                <a:lnTo>
                  <a:pt x="0" y="41313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6" id="116"/>
          <p:cNvSpPr/>
          <p:nvPr/>
        </p:nvSpPr>
        <p:spPr>
          <a:xfrm flipH="false" flipV="false" rot="0">
            <a:off x="12374183" y="8517213"/>
            <a:ext cx="364175" cy="364175"/>
          </a:xfrm>
          <a:custGeom>
            <a:avLst/>
            <a:gdLst/>
            <a:ahLst/>
            <a:cxnLst/>
            <a:rect r="r" b="b" t="t" l="l"/>
            <a:pathLst>
              <a:path h="364175" w="364175">
                <a:moveTo>
                  <a:pt x="0" y="0"/>
                </a:moveTo>
                <a:lnTo>
                  <a:pt x="364175" y="0"/>
                </a:lnTo>
                <a:lnTo>
                  <a:pt x="364175" y="364175"/>
                </a:lnTo>
                <a:lnTo>
                  <a:pt x="0" y="364175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7" id="117"/>
          <p:cNvSpPr/>
          <p:nvPr/>
        </p:nvSpPr>
        <p:spPr>
          <a:xfrm flipH="false" flipV="false" rot="0">
            <a:off x="13418708" y="8517213"/>
            <a:ext cx="353115" cy="353115"/>
          </a:xfrm>
          <a:custGeom>
            <a:avLst/>
            <a:gdLst/>
            <a:ahLst/>
            <a:cxnLst/>
            <a:rect r="r" b="b" t="t" l="l"/>
            <a:pathLst>
              <a:path h="353115" w="353115">
                <a:moveTo>
                  <a:pt x="0" y="0"/>
                </a:moveTo>
                <a:lnTo>
                  <a:pt x="353116" y="0"/>
                </a:lnTo>
                <a:lnTo>
                  <a:pt x="353116" y="353115"/>
                </a:lnTo>
                <a:lnTo>
                  <a:pt x="0" y="353115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8" id="118"/>
          <p:cNvSpPr/>
          <p:nvPr/>
        </p:nvSpPr>
        <p:spPr>
          <a:xfrm flipH="false" flipV="false" rot="-2189234">
            <a:off x="13891437" y="9239104"/>
            <a:ext cx="396326" cy="119889"/>
          </a:xfrm>
          <a:custGeom>
            <a:avLst/>
            <a:gdLst/>
            <a:ahLst/>
            <a:cxnLst/>
            <a:rect r="r" b="b" t="t" l="l"/>
            <a:pathLst>
              <a:path h="119889" w="396326">
                <a:moveTo>
                  <a:pt x="0" y="0"/>
                </a:moveTo>
                <a:lnTo>
                  <a:pt x="396326" y="0"/>
                </a:lnTo>
                <a:lnTo>
                  <a:pt x="396326" y="119888"/>
                </a:lnTo>
                <a:lnTo>
                  <a:pt x="0" y="11988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9" id="119"/>
          <p:cNvSpPr/>
          <p:nvPr/>
        </p:nvSpPr>
        <p:spPr>
          <a:xfrm flipH="false" flipV="false" rot="-9205709">
            <a:off x="12870440" y="9215327"/>
            <a:ext cx="396326" cy="119889"/>
          </a:xfrm>
          <a:custGeom>
            <a:avLst/>
            <a:gdLst/>
            <a:ahLst/>
            <a:cxnLst/>
            <a:rect r="r" b="b" t="t" l="l"/>
            <a:pathLst>
              <a:path h="119889" w="396326">
                <a:moveTo>
                  <a:pt x="0" y="0"/>
                </a:moveTo>
                <a:lnTo>
                  <a:pt x="396326" y="0"/>
                </a:lnTo>
                <a:lnTo>
                  <a:pt x="396326" y="119888"/>
                </a:lnTo>
                <a:lnTo>
                  <a:pt x="0" y="11988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0" id="120"/>
          <p:cNvSpPr/>
          <p:nvPr/>
        </p:nvSpPr>
        <p:spPr>
          <a:xfrm>
            <a:off x="2573410" y="4964290"/>
            <a:ext cx="1151737" cy="6819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1" id="121"/>
          <p:cNvSpPr/>
          <p:nvPr/>
        </p:nvSpPr>
        <p:spPr>
          <a:xfrm flipH="false" flipV="false" rot="0">
            <a:off x="2067269" y="6019317"/>
            <a:ext cx="314513" cy="935040"/>
          </a:xfrm>
          <a:custGeom>
            <a:avLst/>
            <a:gdLst/>
            <a:ahLst/>
            <a:cxnLst/>
            <a:rect r="r" b="b" t="t" l="l"/>
            <a:pathLst>
              <a:path h="935040" w="314513">
                <a:moveTo>
                  <a:pt x="0" y="0"/>
                </a:moveTo>
                <a:lnTo>
                  <a:pt x="314514" y="0"/>
                </a:lnTo>
                <a:lnTo>
                  <a:pt x="314514" y="935040"/>
                </a:lnTo>
                <a:lnTo>
                  <a:pt x="0" y="935040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2" id="122"/>
          <p:cNvSpPr/>
          <p:nvPr/>
        </p:nvSpPr>
        <p:spPr>
          <a:xfrm flipV="true">
            <a:off x="2381783" y="5646211"/>
            <a:ext cx="1343364" cy="84062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3" id="123"/>
          <p:cNvGrpSpPr/>
          <p:nvPr/>
        </p:nvGrpSpPr>
        <p:grpSpPr>
          <a:xfrm rot="0">
            <a:off x="3617889" y="7218569"/>
            <a:ext cx="659902" cy="659902"/>
            <a:chOff x="0" y="0"/>
            <a:chExt cx="812800" cy="812800"/>
          </a:xfrm>
        </p:grpSpPr>
        <p:sp>
          <p:nvSpPr>
            <p:cNvPr name="Freeform 124" id="1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3938"/>
            </a:solidFill>
          </p:spPr>
        </p:sp>
        <p:sp>
          <p:nvSpPr>
            <p:cNvPr name="TextBox 125" id="125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If admin</a:t>
              </a:r>
            </a:p>
          </p:txBody>
        </p:sp>
      </p:grpSp>
      <p:sp>
        <p:nvSpPr>
          <p:cNvPr name="AutoShape 126" id="126"/>
          <p:cNvSpPr/>
          <p:nvPr/>
        </p:nvSpPr>
        <p:spPr>
          <a:xfrm flipH="true">
            <a:off x="3947840" y="6309153"/>
            <a:ext cx="93548" cy="90941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7" id="127"/>
          <p:cNvSpPr/>
          <p:nvPr/>
        </p:nvSpPr>
        <p:spPr>
          <a:xfrm flipH="false" flipV="false" rot="0">
            <a:off x="14244400" y="8382792"/>
            <a:ext cx="589834" cy="545225"/>
          </a:xfrm>
          <a:custGeom>
            <a:avLst/>
            <a:gdLst/>
            <a:ahLst/>
            <a:cxnLst/>
            <a:rect r="r" b="b" t="t" l="l"/>
            <a:pathLst>
              <a:path h="545225" w="589834">
                <a:moveTo>
                  <a:pt x="0" y="0"/>
                </a:moveTo>
                <a:lnTo>
                  <a:pt x="589834" y="0"/>
                </a:lnTo>
                <a:lnTo>
                  <a:pt x="589834" y="545226"/>
                </a:lnTo>
                <a:lnTo>
                  <a:pt x="0" y="545226"/>
                </a:lnTo>
                <a:lnTo>
                  <a:pt x="0" y="0"/>
                </a:lnTo>
                <a:close/>
              </a:path>
            </a:pathLst>
          </a:custGeom>
          <a:blipFill>
            <a:blip r:embed="rId55"/>
            <a:stretch>
              <a:fillRect l="-40878" t="-49201" r="-40354" b="-46860"/>
            </a:stretch>
          </a:blipFill>
        </p:spPr>
      </p:sp>
      <p:sp>
        <p:nvSpPr>
          <p:cNvPr name="Freeform 128" id="128"/>
          <p:cNvSpPr/>
          <p:nvPr/>
        </p:nvSpPr>
        <p:spPr>
          <a:xfrm flipH="false" flipV="false" rot="0">
            <a:off x="5473867" y="6564346"/>
            <a:ext cx="563530" cy="563530"/>
          </a:xfrm>
          <a:custGeom>
            <a:avLst/>
            <a:gdLst/>
            <a:ahLst/>
            <a:cxnLst/>
            <a:rect r="r" b="b" t="t" l="l"/>
            <a:pathLst>
              <a:path h="563530" w="563530">
                <a:moveTo>
                  <a:pt x="0" y="0"/>
                </a:moveTo>
                <a:lnTo>
                  <a:pt x="563530" y="0"/>
                </a:lnTo>
                <a:lnTo>
                  <a:pt x="563530" y="563529"/>
                </a:lnTo>
                <a:lnTo>
                  <a:pt x="0" y="563529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9" id="129"/>
          <p:cNvGrpSpPr/>
          <p:nvPr/>
        </p:nvGrpSpPr>
        <p:grpSpPr>
          <a:xfrm rot="0">
            <a:off x="7178309" y="6920226"/>
            <a:ext cx="270227" cy="113628"/>
            <a:chOff x="0" y="0"/>
            <a:chExt cx="405392" cy="170464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0"/>
              <a:ext cx="405392" cy="170464"/>
            </a:xfrm>
            <a:custGeom>
              <a:avLst/>
              <a:gdLst/>
              <a:ahLst/>
              <a:cxnLst/>
              <a:rect r="r" b="b" t="t" l="l"/>
              <a:pathLst>
                <a:path h="170464" w="405392">
                  <a:moveTo>
                    <a:pt x="85232" y="0"/>
                  </a:moveTo>
                  <a:lnTo>
                    <a:pt x="320160" y="0"/>
                  </a:lnTo>
                  <a:cubicBezTo>
                    <a:pt x="342765" y="0"/>
                    <a:pt x="364444" y="8980"/>
                    <a:pt x="380428" y="24964"/>
                  </a:cubicBezTo>
                  <a:cubicBezTo>
                    <a:pt x="396413" y="40948"/>
                    <a:pt x="405392" y="62627"/>
                    <a:pt x="405392" y="85232"/>
                  </a:cubicBezTo>
                  <a:lnTo>
                    <a:pt x="405392" y="85232"/>
                  </a:lnTo>
                  <a:cubicBezTo>
                    <a:pt x="405392" y="132304"/>
                    <a:pt x="367233" y="170464"/>
                    <a:pt x="320160" y="170464"/>
                  </a:cubicBezTo>
                  <a:lnTo>
                    <a:pt x="85232" y="170464"/>
                  </a:lnTo>
                  <a:cubicBezTo>
                    <a:pt x="62627" y="170464"/>
                    <a:pt x="40948" y="161484"/>
                    <a:pt x="24964" y="145500"/>
                  </a:cubicBezTo>
                  <a:cubicBezTo>
                    <a:pt x="8980" y="129516"/>
                    <a:pt x="0" y="107837"/>
                    <a:pt x="0" y="85232"/>
                  </a:cubicBezTo>
                  <a:lnTo>
                    <a:pt x="0" y="85232"/>
                  </a:lnTo>
                  <a:cubicBezTo>
                    <a:pt x="0" y="62627"/>
                    <a:pt x="8980" y="40948"/>
                    <a:pt x="24964" y="24964"/>
                  </a:cubicBezTo>
                  <a:cubicBezTo>
                    <a:pt x="40948" y="8980"/>
                    <a:pt x="62627" y="0"/>
                    <a:pt x="85232" y="0"/>
                  </a:cubicBezTo>
                  <a:close/>
                </a:path>
              </a:pathLst>
            </a:custGeom>
            <a:solidFill>
              <a:srgbClr val="576DEA"/>
            </a:solidFill>
          </p:spPr>
        </p:sp>
        <p:sp>
          <p:nvSpPr>
            <p:cNvPr name="TextBox 131" id="131"/>
            <p:cNvSpPr txBox="true"/>
            <p:nvPr/>
          </p:nvSpPr>
          <p:spPr>
            <a:xfrm>
              <a:off x="0" y="0"/>
              <a:ext cx="405392" cy="170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2" id="132"/>
          <p:cNvGrpSpPr/>
          <p:nvPr/>
        </p:nvGrpSpPr>
        <p:grpSpPr>
          <a:xfrm rot="0">
            <a:off x="7492493" y="6920226"/>
            <a:ext cx="270227" cy="113628"/>
            <a:chOff x="0" y="0"/>
            <a:chExt cx="405392" cy="170464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405392" cy="170464"/>
            </a:xfrm>
            <a:custGeom>
              <a:avLst/>
              <a:gdLst/>
              <a:ahLst/>
              <a:cxnLst/>
              <a:rect r="r" b="b" t="t" l="l"/>
              <a:pathLst>
                <a:path h="170464" w="405392">
                  <a:moveTo>
                    <a:pt x="85232" y="0"/>
                  </a:moveTo>
                  <a:lnTo>
                    <a:pt x="320160" y="0"/>
                  </a:lnTo>
                  <a:cubicBezTo>
                    <a:pt x="342765" y="0"/>
                    <a:pt x="364444" y="8980"/>
                    <a:pt x="380428" y="24964"/>
                  </a:cubicBezTo>
                  <a:cubicBezTo>
                    <a:pt x="396413" y="40948"/>
                    <a:pt x="405392" y="62627"/>
                    <a:pt x="405392" y="85232"/>
                  </a:cubicBezTo>
                  <a:lnTo>
                    <a:pt x="405392" y="85232"/>
                  </a:lnTo>
                  <a:cubicBezTo>
                    <a:pt x="405392" y="132304"/>
                    <a:pt x="367233" y="170464"/>
                    <a:pt x="320160" y="170464"/>
                  </a:cubicBezTo>
                  <a:lnTo>
                    <a:pt x="85232" y="170464"/>
                  </a:lnTo>
                  <a:cubicBezTo>
                    <a:pt x="62627" y="170464"/>
                    <a:pt x="40948" y="161484"/>
                    <a:pt x="24964" y="145500"/>
                  </a:cubicBezTo>
                  <a:cubicBezTo>
                    <a:pt x="8980" y="129516"/>
                    <a:pt x="0" y="107837"/>
                    <a:pt x="0" y="85232"/>
                  </a:cubicBezTo>
                  <a:lnTo>
                    <a:pt x="0" y="85232"/>
                  </a:lnTo>
                  <a:cubicBezTo>
                    <a:pt x="0" y="62627"/>
                    <a:pt x="8980" y="40948"/>
                    <a:pt x="24964" y="24964"/>
                  </a:cubicBezTo>
                  <a:cubicBezTo>
                    <a:pt x="40948" y="8980"/>
                    <a:pt x="62627" y="0"/>
                    <a:pt x="85232" y="0"/>
                  </a:cubicBezTo>
                  <a:close/>
                </a:path>
              </a:pathLst>
            </a:custGeom>
            <a:solidFill>
              <a:srgbClr val="576DEA"/>
            </a:solidFill>
          </p:spPr>
        </p:sp>
        <p:sp>
          <p:nvSpPr>
            <p:cNvPr name="TextBox 134" id="134"/>
            <p:cNvSpPr txBox="true"/>
            <p:nvPr/>
          </p:nvSpPr>
          <p:spPr>
            <a:xfrm>
              <a:off x="0" y="0"/>
              <a:ext cx="405392" cy="170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5" id="135"/>
          <p:cNvGrpSpPr/>
          <p:nvPr/>
        </p:nvGrpSpPr>
        <p:grpSpPr>
          <a:xfrm rot="0">
            <a:off x="7874456" y="6774260"/>
            <a:ext cx="270227" cy="113628"/>
            <a:chOff x="0" y="0"/>
            <a:chExt cx="405392" cy="170464"/>
          </a:xfrm>
        </p:grpSpPr>
        <p:sp>
          <p:nvSpPr>
            <p:cNvPr name="Freeform 136" id="136"/>
            <p:cNvSpPr/>
            <p:nvPr/>
          </p:nvSpPr>
          <p:spPr>
            <a:xfrm flipH="false" flipV="false" rot="0">
              <a:off x="0" y="0"/>
              <a:ext cx="405392" cy="170464"/>
            </a:xfrm>
            <a:custGeom>
              <a:avLst/>
              <a:gdLst/>
              <a:ahLst/>
              <a:cxnLst/>
              <a:rect r="r" b="b" t="t" l="l"/>
              <a:pathLst>
                <a:path h="170464" w="405392">
                  <a:moveTo>
                    <a:pt x="85232" y="0"/>
                  </a:moveTo>
                  <a:lnTo>
                    <a:pt x="320160" y="0"/>
                  </a:lnTo>
                  <a:cubicBezTo>
                    <a:pt x="342765" y="0"/>
                    <a:pt x="364444" y="8980"/>
                    <a:pt x="380428" y="24964"/>
                  </a:cubicBezTo>
                  <a:cubicBezTo>
                    <a:pt x="396413" y="40948"/>
                    <a:pt x="405392" y="62627"/>
                    <a:pt x="405392" y="85232"/>
                  </a:cubicBezTo>
                  <a:lnTo>
                    <a:pt x="405392" y="85232"/>
                  </a:lnTo>
                  <a:cubicBezTo>
                    <a:pt x="405392" y="132304"/>
                    <a:pt x="367233" y="170464"/>
                    <a:pt x="320160" y="170464"/>
                  </a:cubicBezTo>
                  <a:lnTo>
                    <a:pt x="85232" y="170464"/>
                  </a:lnTo>
                  <a:cubicBezTo>
                    <a:pt x="62627" y="170464"/>
                    <a:pt x="40948" y="161484"/>
                    <a:pt x="24964" y="145500"/>
                  </a:cubicBezTo>
                  <a:cubicBezTo>
                    <a:pt x="8980" y="129516"/>
                    <a:pt x="0" y="107837"/>
                    <a:pt x="0" y="85232"/>
                  </a:cubicBezTo>
                  <a:lnTo>
                    <a:pt x="0" y="85232"/>
                  </a:lnTo>
                  <a:cubicBezTo>
                    <a:pt x="0" y="62627"/>
                    <a:pt x="8980" y="40948"/>
                    <a:pt x="24964" y="24964"/>
                  </a:cubicBezTo>
                  <a:cubicBezTo>
                    <a:pt x="40948" y="8980"/>
                    <a:pt x="62627" y="0"/>
                    <a:pt x="85232" y="0"/>
                  </a:cubicBezTo>
                  <a:close/>
                </a:path>
              </a:pathLst>
            </a:custGeom>
            <a:solidFill>
              <a:srgbClr val="576DEA"/>
            </a:solidFill>
          </p:spPr>
        </p:sp>
        <p:sp>
          <p:nvSpPr>
            <p:cNvPr name="TextBox 137" id="137"/>
            <p:cNvSpPr txBox="true"/>
            <p:nvPr/>
          </p:nvSpPr>
          <p:spPr>
            <a:xfrm>
              <a:off x="0" y="0"/>
              <a:ext cx="405392" cy="170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8" id="138"/>
          <p:cNvGrpSpPr/>
          <p:nvPr/>
        </p:nvGrpSpPr>
        <p:grpSpPr>
          <a:xfrm rot="0">
            <a:off x="7572279" y="7147701"/>
            <a:ext cx="110655" cy="110655"/>
            <a:chOff x="0" y="0"/>
            <a:chExt cx="812800" cy="812800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9E1C"/>
            </a:solidFill>
          </p:spPr>
        </p:sp>
        <p:sp>
          <p:nvSpPr>
            <p:cNvPr name="TextBox 140" id="14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7572279" y="6695861"/>
            <a:ext cx="110655" cy="110655"/>
            <a:chOff x="0" y="0"/>
            <a:chExt cx="812800" cy="812800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4336"/>
            </a:solidFill>
          </p:spPr>
        </p:sp>
        <p:sp>
          <p:nvSpPr>
            <p:cNvPr name="TextBox 143" id="14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AutoShape 144" id="144"/>
          <p:cNvSpPr/>
          <p:nvPr/>
        </p:nvSpPr>
        <p:spPr>
          <a:xfrm flipH="true">
            <a:off x="7627607" y="6806515"/>
            <a:ext cx="0" cy="11371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5" id="145"/>
          <p:cNvSpPr/>
          <p:nvPr/>
        </p:nvSpPr>
        <p:spPr>
          <a:xfrm flipV="true">
            <a:off x="7313423" y="6774260"/>
            <a:ext cx="696147" cy="1459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46" id="146"/>
          <p:cNvSpPr/>
          <p:nvPr/>
        </p:nvSpPr>
        <p:spPr>
          <a:xfrm flipH="true">
            <a:off x="7627607" y="7033854"/>
            <a:ext cx="0" cy="11384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7" id="147"/>
          <p:cNvGrpSpPr/>
          <p:nvPr/>
        </p:nvGrpSpPr>
        <p:grpSpPr>
          <a:xfrm rot="0">
            <a:off x="7868291" y="6952564"/>
            <a:ext cx="282557" cy="159825"/>
            <a:chOff x="0" y="0"/>
            <a:chExt cx="376742" cy="213100"/>
          </a:xfrm>
        </p:grpSpPr>
        <p:grpSp>
          <p:nvGrpSpPr>
            <p:cNvPr name="Group 148" id="148"/>
            <p:cNvGrpSpPr/>
            <p:nvPr/>
          </p:nvGrpSpPr>
          <p:grpSpPr>
            <a:xfrm rot="0">
              <a:off x="0" y="65560"/>
              <a:ext cx="147539" cy="147539"/>
              <a:chOff x="0" y="0"/>
              <a:chExt cx="812800" cy="812800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9E1C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151" id="151"/>
            <p:cNvGrpSpPr/>
            <p:nvPr/>
          </p:nvGrpSpPr>
          <p:grpSpPr>
            <a:xfrm rot="0">
              <a:off x="229203" y="65560"/>
              <a:ext cx="147539" cy="147539"/>
              <a:chOff x="0" y="0"/>
              <a:chExt cx="812800" cy="812800"/>
            </a:xfrm>
          </p:grpSpPr>
          <p:sp>
            <p:nvSpPr>
              <p:cNvPr name="Freeform 152" id="1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9E1C"/>
              </a:solidFill>
            </p:spPr>
          </p:sp>
          <p:sp>
            <p:nvSpPr>
              <p:cNvPr name="TextBox 153" id="15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sp>
          <p:nvSpPr>
            <p:cNvPr name="AutoShape 154" id="154"/>
            <p:cNvSpPr/>
            <p:nvPr/>
          </p:nvSpPr>
          <p:spPr>
            <a:xfrm>
              <a:off x="73770" y="65560"/>
              <a:ext cx="229203" cy="0"/>
            </a:xfrm>
            <a:prstGeom prst="line">
              <a:avLst/>
            </a:prstGeom>
            <a:ln cap="flat" w="8918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</p:grpSp>
      <p:grpSp>
        <p:nvGrpSpPr>
          <p:cNvPr name="Group 155" id="155"/>
          <p:cNvGrpSpPr/>
          <p:nvPr/>
        </p:nvGrpSpPr>
        <p:grpSpPr>
          <a:xfrm rot="0">
            <a:off x="7167409" y="7081166"/>
            <a:ext cx="292027" cy="177190"/>
            <a:chOff x="0" y="0"/>
            <a:chExt cx="389369" cy="236253"/>
          </a:xfrm>
        </p:grpSpPr>
        <p:grpSp>
          <p:nvGrpSpPr>
            <p:cNvPr name="Group 156" id="156"/>
            <p:cNvGrpSpPr/>
            <p:nvPr/>
          </p:nvGrpSpPr>
          <p:grpSpPr>
            <a:xfrm rot="0">
              <a:off x="0" y="88714"/>
              <a:ext cx="147539" cy="147539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9E1C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241830" y="88714"/>
              <a:ext cx="147539" cy="147539"/>
              <a:chOff x="0" y="0"/>
              <a:chExt cx="812800" cy="81280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9E1C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sp>
          <p:nvSpPr>
            <p:cNvPr name="AutoShape 162" id="162"/>
            <p:cNvSpPr/>
            <p:nvPr/>
          </p:nvSpPr>
          <p:spPr>
            <a:xfrm flipV="true">
              <a:off x="73770" y="88714"/>
              <a:ext cx="241830" cy="34993"/>
            </a:xfrm>
            <a:prstGeom prst="line">
              <a:avLst/>
            </a:prstGeom>
            <a:ln cap="flat" w="8918">
              <a:solidFill>
                <a:srgbClr val="000000"/>
              </a:solidFill>
              <a:prstDash val="solid"/>
              <a:headEnd type="arrow" len="sm" w="med"/>
              <a:tailEnd type="arrow" len="sm" w="med"/>
            </a:ln>
          </p:spPr>
        </p:sp>
      </p:grpSp>
      <p:sp>
        <p:nvSpPr>
          <p:cNvPr name="AutoShape 163" id="163"/>
          <p:cNvSpPr/>
          <p:nvPr/>
        </p:nvSpPr>
        <p:spPr>
          <a:xfrm flipV="true">
            <a:off x="7313423" y="7033854"/>
            <a:ext cx="0" cy="4731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4" id="164"/>
          <p:cNvSpPr/>
          <p:nvPr/>
        </p:nvSpPr>
        <p:spPr>
          <a:xfrm>
            <a:off x="8009570" y="6887887"/>
            <a:ext cx="0" cy="6467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5" id="165"/>
          <p:cNvSpPr/>
          <p:nvPr/>
        </p:nvSpPr>
        <p:spPr>
          <a:xfrm flipH="false" flipV="false" rot="0">
            <a:off x="14236557" y="6528310"/>
            <a:ext cx="488112" cy="488112"/>
          </a:xfrm>
          <a:custGeom>
            <a:avLst/>
            <a:gdLst/>
            <a:ahLst/>
            <a:cxnLst/>
            <a:rect r="r" b="b" t="t" l="l"/>
            <a:pathLst>
              <a:path h="488112" w="488112">
                <a:moveTo>
                  <a:pt x="0" y="0"/>
                </a:moveTo>
                <a:lnTo>
                  <a:pt x="488112" y="0"/>
                </a:lnTo>
                <a:lnTo>
                  <a:pt x="488112" y="488112"/>
                </a:lnTo>
                <a:lnTo>
                  <a:pt x="0" y="488112"/>
                </a:lnTo>
                <a:lnTo>
                  <a:pt x="0" y="0"/>
                </a:lnTo>
                <a:close/>
              </a:path>
            </a:pathLst>
          </a:custGeom>
          <a:blipFill>
            <a:blip r:embed="rId58"/>
            <a:stretch>
              <a:fillRect l="0" t="0" r="0" b="0"/>
            </a:stretch>
          </a:blipFill>
        </p:spPr>
      </p:sp>
      <p:sp>
        <p:nvSpPr>
          <p:cNvPr name="Freeform 166" id="166"/>
          <p:cNvSpPr/>
          <p:nvPr/>
        </p:nvSpPr>
        <p:spPr>
          <a:xfrm flipH="false" flipV="false" rot="0">
            <a:off x="12346251" y="6476791"/>
            <a:ext cx="500249" cy="500249"/>
          </a:xfrm>
          <a:custGeom>
            <a:avLst/>
            <a:gdLst/>
            <a:ahLst/>
            <a:cxnLst/>
            <a:rect r="r" b="b" t="t" l="l"/>
            <a:pathLst>
              <a:path h="500249" w="500249">
                <a:moveTo>
                  <a:pt x="0" y="0"/>
                </a:moveTo>
                <a:lnTo>
                  <a:pt x="500249" y="0"/>
                </a:lnTo>
                <a:lnTo>
                  <a:pt x="500249" y="500249"/>
                </a:lnTo>
                <a:lnTo>
                  <a:pt x="0" y="500249"/>
                </a:lnTo>
                <a:lnTo>
                  <a:pt x="0" y="0"/>
                </a:lnTo>
                <a:close/>
              </a:path>
            </a:pathLst>
          </a:custGeom>
          <a:blipFill>
            <a:blip r:embed="rId59"/>
            <a:stretch>
              <a:fillRect l="0" t="0" r="0" b="0"/>
            </a:stretch>
          </a:blipFill>
        </p:spPr>
      </p:sp>
      <p:sp>
        <p:nvSpPr>
          <p:cNvPr name="TextBox 167" id="167"/>
          <p:cNvSpPr txBox="true"/>
          <p:nvPr/>
        </p:nvSpPr>
        <p:spPr>
          <a:xfrm rot="0">
            <a:off x="14113001" y="7090691"/>
            <a:ext cx="735223" cy="9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656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Knowledge Base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2911881" y="3820265"/>
            <a:ext cx="799422" cy="11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66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Take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3339279" y="3632839"/>
            <a:ext cx="799422" cy="11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66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OR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12927547" y="3311728"/>
            <a:ext cx="1154952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 Solutions</a:t>
            </a:r>
          </a:p>
        </p:txBody>
      </p:sp>
      <p:sp>
        <p:nvSpPr>
          <p:cNvPr name="TextBox 171" id="171"/>
          <p:cNvSpPr txBox="true"/>
          <p:nvPr/>
        </p:nvSpPr>
        <p:spPr>
          <a:xfrm rot="0">
            <a:off x="13281814" y="4673437"/>
            <a:ext cx="393564" cy="11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"/>
              </a:lnSpc>
            </a:pPr>
            <a:r>
              <a:rPr lang="en-US" sz="6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Solutions</a:t>
            </a:r>
          </a:p>
        </p:txBody>
      </p:sp>
      <p:sp>
        <p:nvSpPr>
          <p:cNvPr name="TextBox 172" id="172"/>
          <p:cNvSpPr txBox="true"/>
          <p:nvPr/>
        </p:nvSpPr>
        <p:spPr>
          <a:xfrm rot="0">
            <a:off x="14009127" y="4078132"/>
            <a:ext cx="1084460" cy="5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"/>
              </a:lnSpc>
              <a:spcBef>
                <a:spcPct val="0"/>
              </a:spcBef>
            </a:pPr>
            <a:r>
              <a:rPr lang="en-US" sz="78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Show disease growth conditions using humidity and  Environmental temperature</a:t>
            </a:r>
          </a:p>
        </p:txBody>
      </p:sp>
      <p:sp>
        <p:nvSpPr>
          <p:cNvPr name="TextBox 173" id="173"/>
          <p:cNvSpPr txBox="true"/>
          <p:nvPr/>
        </p:nvSpPr>
        <p:spPr>
          <a:xfrm rot="0">
            <a:off x="8628341" y="9279998"/>
            <a:ext cx="1067639" cy="14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"/>
              </a:lnSpc>
            </a:pPr>
            <a:r>
              <a:rPr lang="en-US" sz="8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 Cost</a:t>
            </a:r>
          </a:p>
        </p:txBody>
      </p:sp>
      <p:sp>
        <p:nvSpPr>
          <p:cNvPr name="TextBox 174" id="174"/>
          <p:cNvSpPr txBox="true"/>
          <p:nvPr/>
        </p:nvSpPr>
        <p:spPr>
          <a:xfrm rot="0">
            <a:off x="5447027" y="2960949"/>
            <a:ext cx="781628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Pest Images</a:t>
            </a:r>
          </a:p>
        </p:txBody>
      </p:sp>
      <p:sp>
        <p:nvSpPr>
          <p:cNvPr name="TextBox 175" id="175"/>
          <p:cNvSpPr txBox="true"/>
          <p:nvPr/>
        </p:nvSpPr>
        <p:spPr>
          <a:xfrm rot="0">
            <a:off x="6331729" y="2296176"/>
            <a:ext cx="865953" cy="33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Pest </a:t>
            </a:r>
          </a:p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CNN</a:t>
            </a:r>
          </a:p>
        </p:txBody>
      </p:sp>
      <p:sp>
        <p:nvSpPr>
          <p:cNvPr name="TextBox 176" id="176"/>
          <p:cNvSpPr txBox="true"/>
          <p:nvPr/>
        </p:nvSpPr>
        <p:spPr>
          <a:xfrm rot="0">
            <a:off x="7508730" y="2309519"/>
            <a:ext cx="1011205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 the pest</a:t>
            </a:r>
          </a:p>
        </p:txBody>
      </p:sp>
      <p:sp>
        <p:nvSpPr>
          <p:cNvPr name="TextBox 177" id="177"/>
          <p:cNvSpPr txBox="true"/>
          <p:nvPr/>
        </p:nvSpPr>
        <p:spPr>
          <a:xfrm rot="0">
            <a:off x="5467166" y="5232180"/>
            <a:ext cx="905799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Photos of leaf</a:t>
            </a:r>
          </a:p>
        </p:txBody>
      </p:sp>
      <p:sp>
        <p:nvSpPr>
          <p:cNvPr name="TextBox 178" id="178"/>
          <p:cNvSpPr txBox="true"/>
          <p:nvPr/>
        </p:nvSpPr>
        <p:spPr>
          <a:xfrm rot="0">
            <a:off x="7178309" y="4922260"/>
            <a:ext cx="1682391" cy="51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disease </a:t>
            </a:r>
          </a:p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CNN, InceptionV3, VGG19</a:t>
            </a:r>
          </a:p>
        </p:txBody>
      </p:sp>
      <p:sp>
        <p:nvSpPr>
          <p:cNvPr name="TextBox 179" id="179"/>
          <p:cNvSpPr txBox="true"/>
          <p:nvPr/>
        </p:nvSpPr>
        <p:spPr>
          <a:xfrm rot="0">
            <a:off x="6598360" y="4751092"/>
            <a:ext cx="509541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  <p:sp>
        <p:nvSpPr>
          <p:cNvPr name="TextBox 180" id="180"/>
          <p:cNvSpPr txBox="true"/>
          <p:nvPr/>
        </p:nvSpPr>
        <p:spPr>
          <a:xfrm rot="0">
            <a:off x="7316839" y="7382181"/>
            <a:ext cx="827214" cy="13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"/>
              </a:lnSpc>
            </a:pPr>
            <a:r>
              <a:rPr lang="en-US" sz="89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ML Algirithms</a:t>
            </a:r>
          </a:p>
        </p:txBody>
      </p:sp>
      <p:sp>
        <p:nvSpPr>
          <p:cNvPr name="TextBox 181" id="181"/>
          <p:cNvSpPr txBox="true"/>
          <p:nvPr/>
        </p:nvSpPr>
        <p:spPr>
          <a:xfrm rot="0">
            <a:off x="6246812" y="6772366"/>
            <a:ext cx="767773" cy="12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83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set</a:t>
            </a:r>
          </a:p>
        </p:txBody>
      </p:sp>
      <p:sp>
        <p:nvSpPr>
          <p:cNvPr name="TextBox 182" id="182"/>
          <p:cNvSpPr txBox="true"/>
          <p:nvPr/>
        </p:nvSpPr>
        <p:spPr>
          <a:xfrm rot="0">
            <a:off x="6089518" y="1405229"/>
            <a:ext cx="2955894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Pest Identification and Control System</a:t>
            </a:r>
          </a:p>
        </p:txBody>
      </p:sp>
      <p:sp>
        <p:nvSpPr>
          <p:cNvPr name="TextBox 183" id="183"/>
          <p:cNvSpPr txBox="true"/>
          <p:nvPr/>
        </p:nvSpPr>
        <p:spPr>
          <a:xfrm rot="0">
            <a:off x="6123689" y="3694405"/>
            <a:ext cx="2887553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Disease identification and Predict Solutions </a:t>
            </a:r>
          </a:p>
        </p:txBody>
      </p:sp>
      <p:sp>
        <p:nvSpPr>
          <p:cNvPr name="TextBox 184" id="184"/>
          <p:cNvSpPr txBox="true"/>
          <p:nvPr/>
        </p:nvSpPr>
        <p:spPr>
          <a:xfrm rot="0">
            <a:off x="6103939" y="5899995"/>
            <a:ext cx="2858711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Fertilizer Stock Prediction and Maintenance</a:t>
            </a:r>
          </a:p>
        </p:txBody>
      </p:sp>
      <p:sp>
        <p:nvSpPr>
          <p:cNvPr name="TextBox 185" id="185"/>
          <p:cNvSpPr txBox="true"/>
          <p:nvPr/>
        </p:nvSpPr>
        <p:spPr>
          <a:xfrm rot="0">
            <a:off x="13319540" y="7426018"/>
            <a:ext cx="393564" cy="11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"/>
              </a:lnSpc>
            </a:pPr>
            <a:r>
              <a:rPr lang="en-US" sz="6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Solutions</a:t>
            </a:r>
          </a:p>
        </p:txBody>
      </p:sp>
      <p:sp>
        <p:nvSpPr>
          <p:cNvPr name="TextBox 186" id="186"/>
          <p:cNvSpPr txBox="true"/>
          <p:nvPr/>
        </p:nvSpPr>
        <p:spPr>
          <a:xfrm rot="0">
            <a:off x="5769061" y="8712564"/>
            <a:ext cx="917493" cy="31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05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Land and Planting cost</a:t>
            </a:r>
          </a:p>
        </p:txBody>
      </p:sp>
      <p:sp>
        <p:nvSpPr>
          <p:cNvPr name="TextBox 187" id="187"/>
          <p:cNvSpPr txBox="true"/>
          <p:nvPr/>
        </p:nvSpPr>
        <p:spPr>
          <a:xfrm rot="0">
            <a:off x="13385029" y="9506124"/>
            <a:ext cx="393564" cy="11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"/>
              </a:lnSpc>
            </a:pPr>
            <a:r>
              <a:rPr lang="en-US" sz="6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Solutions</a:t>
            </a:r>
          </a:p>
        </p:txBody>
      </p:sp>
      <p:sp>
        <p:nvSpPr>
          <p:cNvPr name="TextBox 188" id="188"/>
          <p:cNvSpPr txBox="true"/>
          <p:nvPr/>
        </p:nvSpPr>
        <p:spPr>
          <a:xfrm rot="0">
            <a:off x="12228355" y="8969882"/>
            <a:ext cx="677297" cy="13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"/>
              </a:lnSpc>
            </a:pPr>
            <a:r>
              <a:rPr lang="en-US" sz="7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Price changes</a:t>
            </a:r>
          </a:p>
        </p:txBody>
      </p:sp>
      <p:sp>
        <p:nvSpPr>
          <p:cNvPr name="TextBox 189" id="189"/>
          <p:cNvSpPr txBox="true"/>
          <p:nvPr/>
        </p:nvSpPr>
        <p:spPr>
          <a:xfrm rot="0">
            <a:off x="14105094" y="8941719"/>
            <a:ext cx="868446" cy="13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"/>
              </a:lnSpc>
            </a:pPr>
            <a:r>
              <a:rPr lang="en-US" sz="7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Area we can plant</a:t>
            </a:r>
          </a:p>
        </p:txBody>
      </p:sp>
      <p:sp>
        <p:nvSpPr>
          <p:cNvPr name="TextBox 190" id="190"/>
          <p:cNvSpPr txBox="true"/>
          <p:nvPr/>
        </p:nvSpPr>
        <p:spPr>
          <a:xfrm rot="0">
            <a:off x="13221525" y="8917830"/>
            <a:ext cx="701532" cy="13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"/>
              </a:lnSpc>
            </a:pPr>
            <a:r>
              <a:rPr lang="en-US" sz="7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Invested Price</a:t>
            </a:r>
          </a:p>
        </p:txBody>
      </p:sp>
      <p:sp>
        <p:nvSpPr>
          <p:cNvPr name="TextBox 191" id="191"/>
          <p:cNvSpPr txBox="true"/>
          <p:nvPr/>
        </p:nvSpPr>
        <p:spPr>
          <a:xfrm rot="0">
            <a:off x="12622972" y="8188663"/>
            <a:ext cx="1898637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Predicted Price</a:t>
            </a:r>
          </a:p>
        </p:txBody>
      </p:sp>
      <p:sp>
        <p:nvSpPr>
          <p:cNvPr name="TextBox 192" id="192"/>
          <p:cNvSpPr txBox="true"/>
          <p:nvPr/>
        </p:nvSpPr>
        <p:spPr>
          <a:xfrm rot="0">
            <a:off x="6573161" y="8000972"/>
            <a:ext cx="1898637" cy="1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price prediction</a:t>
            </a:r>
          </a:p>
        </p:txBody>
      </p:sp>
      <p:sp>
        <p:nvSpPr>
          <p:cNvPr name="TextBox 193" id="193"/>
          <p:cNvSpPr txBox="true"/>
          <p:nvPr/>
        </p:nvSpPr>
        <p:spPr>
          <a:xfrm rot="0">
            <a:off x="1756132" y="7097709"/>
            <a:ext cx="985378" cy="3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"/>
              </a:lnSpc>
            </a:pPr>
            <a:r>
              <a:rPr lang="en-US" sz="10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Company Admins</a:t>
            </a:r>
          </a:p>
        </p:txBody>
      </p:sp>
      <p:sp>
        <p:nvSpPr>
          <p:cNvPr name="TextBox 194" id="194"/>
          <p:cNvSpPr txBox="true"/>
          <p:nvPr/>
        </p:nvSpPr>
        <p:spPr>
          <a:xfrm rot="0">
            <a:off x="3921974" y="7853807"/>
            <a:ext cx="985378" cy="1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"/>
              </a:lnSpc>
            </a:pPr>
            <a:r>
              <a:rPr lang="en-US" sz="106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True</a:t>
            </a:r>
          </a:p>
        </p:txBody>
      </p:sp>
      <p:sp>
        <p:nvSpPr>
          <p:cNvPr name="TextBox 195" id="195"/>
          <p:cNvSpPr txBox="true"/>
          <p:nvPr/>
        </p:nvSpPr>
        <p:spPr>
          <a:xfrm rot="0">
            <a:off x="5308291" y="7231185"/>
            <a:ext cx="767773" cy="12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83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Reports</a:t>
            </a:r>
          </a:p>
        </p:txBody>
      </p:sp>
      <p:sp>
        <p:nvSpPr>
          <p:cNvPr name="TextBox 196" id="196"/>
          <p:cNvSpPr txBox="true"/>
          <p:nvPr/>
        </p:nvSpPr>
        <p:spPr>
          <a:xfrm rot="0">
            <a:off x="371436" y="102308"/>
            <a:ext cx="7137294" cy="11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System Diagram </a:t>
            </a:r>
          </a:p>
        </p:txBody>
      </p:sp>
      <p:sp>
        <p:nvSpPr>
          <p:cNvPr name="Freeform 197" id="197"/>
          <p:cNvSpPr/>
          <p:nvPr/>
        </p:nvSpPr>
        <p:spPr>
          <a:xfrm flipH="false" flipV="false" rot="0">
            <a:off x="8128093" y="8193522"/>
            <a:ext cx="500249" cy="500249"/>
          </a:xfrm>
          <a:custGeom>
            <a:avLst/>
            <a:gdLst/>
            <a:ahLst/>
            <a:cxnLst/>
            <a:rect r="r" b="b" t="t" l="l"/>
            <a:pathLst>
              <a:path h="500249" w="500249">
                <a:moveTo>
                  <a:pt x="0" y="0"/>
                </a:moveTo>
                <a:lnTo>
                  <a:pt x="500248" y="0"/>
                </a:lnTo>
                <a:lnTo>
                  <a:pt x="500248" y="500249"/>
                </a:lnTo>
                <a:lnTo>
                  <a:pt x="0" y="500249"/>
                </a:lnTo>
                <a:lnTo>
                  <a:pt x="0" y="0"/>
                </a:lnTo>
                <a:close/>
              </a:path>
            </a:pathLst>
          </a:custGeom>
          <a:blipFill>
            <a:blip r:embed="rId5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5341" y="-559729"/>
            <a:ext cx="3603478" cy="5231342"/>
          </a:xfrm>
          <a:custGeom>
            <a:avLst/>
            <a:gdLst/>
            <a:ahLst/>
            <a:cxnLst/>
            <a:rect r="r" b="b" t="t" l="l"/>
            <a:pathLst>
              <a:path h="5231342" w="3603478">
                <a:moveTo>
                  <a:pt x="0" y="0"/>
                </a:moveTo>
                <a:lnTo>
                  <a:pt x="3603477" y="0"/>
                </a:lnTo>
                <a:lnTo>
                  <a:pt x="3603477" y="5231342"/>
                </a:lnTo>
                <a:lnTo>
                  <a:pt x="0" y="523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03" t="0" r="-150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0573" y="1795325"/>
            <a:ext cx="3462457" cy="8776797"/>
          </a:xfrm>
          <a:custGeom>
            <a:avLst/>
            <a:gdLst/>
            <a:ahLst/>
            <a:cxnLst/>
            <a:rect r="r" b="b" t="t" l="l"/>
            <a:pathLst>
              <a:path h="8776797" w="3462457">
                <a:moveTo>
                  <a:pt x="0" y="0"/>
                </a:moveTo>
                <a:lnTo>
                  <a:pt x="3462457" y="0"/>
                </a:lnTo>
                <a:lnTo>
                  <a:pt x="3462457" y="8776797"/>
                </a:lnTo>
                <a:lnTo>
                  <a:pt x="0" y="8776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890" t="0" r="-17105" b="-6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10920" y="5001934"/>
            <a:ext cx="12866159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IT21042560  |  Jinasena H.D.S.S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1073" y="6648377"/>
            <a:ext cx="128661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3B31"/>
                </a:solidFill>
                <a:latin typeface="Aileron"/>
                <a:ea typeface="Aileron"/>
                <a:cs typeface="Aileron"/>
                <a:sym typeface="Aileron"/>
              </a:rPr>
              <a:t>Specialization : Software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15438" y="8629650"/>
            <a:ext cx="1145712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Smart Pest Identification and Control System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1044" y="734100"/>
            <a:ext cx="5536956" cy="8115000"/>
          </a:xfrm>
          <a:custGeom>
            <a:avLst/>
            <a:gdLst/>
            <a:ahLst/>
            <a:cxnLst/>
            <a:rect r="r" b="b" t="t" l="l"/>
            <a:pathLst>
              <a:path h="8115000" w="5536956">
                <a:moveTo>
                  <a:pt x="0" y="0"/>
                </a:moveTo>
                <a:lnTo>
                  <a:pt x="5536956" y="0"/>
                </a:lnTo>
                <a:lnTo>
                  <a:pt x="5536956" y="8115000"/>
                </a:lnTo>
                <a:lnTo>
                  <a:pt x="0" y="81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60" t="0" r="-496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920800" y="734100"/>
            <a:ext cx="6367200" cy="703800"/>
            <a:chOff x="0" y="0"/>
            <a:chExt cx="8489600" cy="9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89569" cy="938403"/>
            </a:xfrm>
            <a:custGeom>
              <a:avLst/>
              <a:gdLst/>
              <a:ahLst/>
              <a:cxnLst/>
              <a:rect r="r" b="b" t="t" l="l"/>
              <a:pathLst>
                <a:path h="938403" w="8489569">
                  <a:moveTo>
                    <a:pt x="0" y="0"/>
                  </a:moveTo>
                  <a:lnTo>
                    <a:pt x="8489569" y="0"/>
                  </a:lnTo>
                  <a:lnTo>
                    <a:pt x="8489569" y="938403"/>
                  </a:lnTo>
                  <a:lnTo>
                    <a:pt x="0" y="938403"/>
                  </a:lnTo>
                  <a:close/>
                </a:path>
              </a:pathLst>
            </a:custGeom>
            <a:solidFill>
              <a:srgbClr val="324A00">
                <a:alpha val="76078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2830749"/>
            <a:ext cx="4421114" cy="7456251"/>
          </a:xfrm>
          <a:custGeom>
            <a:avLst/>
            <a:gdLst/>
            <a:ahLst/>
            <a:cxnLst/>
            <a:rect r="r" b="b" t="t" l="l"/>
            <a:pathLst>
              <a:path h="7456251" w="4421114">
                <a:moveTo>
                  <a:pt x="0" y="0"/>
                </a:moveTo>
                <a:lnTo>
                  <a:pt x="4421114" y="0"/>
                </a:lnTo>
                <a:lnTo>
                  <a:pt x="4421114" y="7456251"/>
                </a:lnTo>
                <a:lnTo>
                  <a:pt x="0" y="7456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44" t="0" r="-1324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0" y="9258300"/>
            <a:ext cx="6047400" cy="1028700"/>
            <a:chOff x="0" y="0"/>
            <a:chExt cx="8063200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63230" cy="1371572"/>
            </a:xfrm>
            <a:custGeom>
              <a:avLst/>
              <a:gdLst/>
              <a:ahLst/>
              <a:cxnLst/>
              <a:rect r="r" b="b" t="t" l="l"/>
              <a:pathLst>
                <a:path h="1371572" w="8063230">
                  <a:moveTo>
                    <a:pt x="0" y="0"/>
                  </a:moveTo>
                  <a:lnTo>
                    <a:pt x="8063230" y="0"/>
                  </a:lnTo>
                  <a:lnTo>
                    <a:pt x="8063230" y="1371572"/>
                  </a:lnTo>
                  <a:lnTo>
                    <a:pt x="0" y="1371572"/>
                  </a:lnTo>
                  <a:close/>
                </a:path>
              </a:pathLst>
            </a:custGeom>
            <a:solidFill>
              <a:srgbClr val="7C8C03">
                <a:alpha val="57255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6450" y="580650"/>
            <a:ext cx="817755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324A00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 &amp; Research Question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21114" y="2726061"/>
            <a:ext cx="8122910" cy="60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640" indent="-313820" lvl="1">
              <a:lnSpc>
                <a:spcPts val="3488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the past, pest identification relied on visual observation and traditional methods struggle to predict the duration and speed of pest population growth and feeding habits.</a:t>
            </a:r>
          </a:p>
          <a:p>
            <a:pPr algn="l">
              <a:lnSpc>
                <a:spcPts val="3488"/>
              </a:lnSpc>
            </a:pPr>
          </a:p>
          <a:p>
            <a:pPr algn="l" marL="627640" indent="-313820" lvl="1">
              <a:lnSpc>
                <a:spcPts val="3488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pest control relied on experiential solutions. New farmers lack knowledge, leading to delayed identification and reduced harvests.</a:t>
            </a:r>
          </a:p>
          <a:p>
            <a:pPr algn="l">
              <a:lnSpc>
                <a:spcPts val="3488"/>
              </a:lnSpc>
            </a:pPr>
          </a:p>
          <a:p>
            <a:pPr algn="l" marL="627640" indent="-313820" lvl="1">
              <a:lnSpc>
                <a:spcPts val="3488"/>
              </a:lnSpc>
              <a:buFont typeface="Arial"/>
              <a:buChar char="•"/>
            </a:pPr>
            <a:r>
              <a:rPr lang="en-US" sz="290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Farmers lacking technical knowledge struggle to adopt new technologies for pest management, hindering effective solutions and impacting overall harvest yields.</a:t>
            </a:r>
          </a:p>
          <a:p>
            <a:pPr algn="l">
              <a:lnSpc>
                <a:spcPts val="348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3471B3BE-4C27-41D0-8C2A-3A7F0487175D}"/>
</file>

<file path=customXml/itemProps2.xml><?xml version="1.0" encoding="utf-8"?>
<ds:datastoreItem xmlns:ds="http://schemas.openxmlformats.org/officeDocument/2006/customXml" ds:itemID="{7250E98C-FEB2-4079-A8C9-A251DA55A8A6}"/>
</file>

<file path=customXml/itemProps3.xml><?xml version="1.0" encoding="utf-8"?>
<ds:datastoreItem xmlns:ds="http://schemas.openxmlformats.org/officeDocument/2006/customXml" ds:itemID="{DEAB6DEB-4BEF-4C63-89F2-D6A14189452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Synergistic Innovation</dc:title>
  <cp:revision>1</cp:revision>
  <dcterms:created xsi:type="dcterms:W3CDTF">2006-08-16T00:00:00Z</dcterms:created>
  <dcterms:modified xsi:type="dcterms:W3CDTF">2011-08-01T06:04:30Z</dcterms:modified>
  <dc:identifier>DAGEVKg745w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</Properties>
</file>